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66" r:id="rId5"/>
    <p:sldId id="268" r:id="rId6"/>
    <p:sldId id="269" r:id="rId7"/>
    <p:sldId id="267" r:id="rId8"/>
    <p:sldId id="261" r:id="rId9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9002" autoAdjust="0"/>
    <p:restoredTop sz="94660"/>
  </p:normalViewPr>
  <p:slideViewPr>
    <p:cSldViewPr snapToGrid="0">
      <p:cViewPr varScale="1">
        <p:scale>
          <a:sx n="69" d="100"/>
          <a:sy n="69" d="100"/>
        </p:scale>
        <p:origin x="-408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23210" y="2941115"/>
            <a:ext cx="6708942" cy="2387600"/>
          </a:xfrm>
        </p:spPr>
        <p:txBody>
          <a:bodyPr anchor="b">
            <a:normAutofit/>
          </a:bodyPr>
          <a:lstStyle>
            <a:lvl1pPr algn="ctr">
              <a:defRPr sz="8800">
                <a:solidFill>
                  <a:schemeClr val="bg1"/>
                </a:solidFill>
              </a:defRPr>
            </a:lvl1pPr>
          </a:lstStyle>
          <a:p>
            <a:r>
              <a:rPr lang="et-EE" dirty="0" smtClean="0"/>
              <a:t>TIITELLEHT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23210" y="5081921"/>
            <a:ext cx="6708942" cy="61549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ALAMPEALKIRI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2542606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9587-2E95-4519-B778-E3DD6178333C}" type="datetimeFigureOut">
              <a:rPr lang="et-EE" smtClean="0"/>
              <a:pPr/>
              <a:t>15.03.2019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EA64-1E38-47CF-BE40-389D2643B485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1429849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9587-2E95-4519-B778-E3DD6178333C}" type="datetimeFigureOut">
              <a:rPr lang="et-EE" smtClean="0"/>
              <a:pPr/>
              <a:t>15.03.2019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EA64-1E38-47CF-BE40-389D2643B485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802401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9587-2E95-4519-B778-E3DD6178333C}" type="datetimeFigureOut">
              <a:rPr lang="et-EE" smtClean="0"/>
              <a:pPr/>
              <a:t>15.03.2019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EA64-1E38-47CF-BE40-389D2643B485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2131043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9587-2E95-4519-B778-E3DD6178333C}" type="datetimeFigureOut">
              <a:rPr lang="et-EE" smtClean="0"/>
              <a:pPr/>
              <a:t>15.03.2019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EA64-1E38-47CF-BE40-389D2643B485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812316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9587-2E95-4519-B778-E3DD6178333C}" type="datetimeFigureOut">
              <a:rPr lang="et-EE" smtClean="0"/>
              <a:pPr/>
              <a:t>15.03.2019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EA64-1E38-47CF-BE40-389D2643B485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2579526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522136"/>
            <a:ext cx="10515600" cy="1690688"/>
          </a:xfrm>
        </p:spPr>
        <p:txBody>
          <a:bodyPr anchor="b">
            <a:normAutofit/>
          </a:bodyPr>
          <a:lstStyle>
            <a:lvl1pPr algn="ctr">
              <a:defRPr sz="8800" baseline="0">
                <a:solidFill>
                  <a:schemeClr val="bg1"/>
                </a:solidFill>
              </a:defRPr>
            </a:lvl1pPr>
          </a:lstStyle>
          <a:p>
            <a:r>
              <a:rPr lang="et-EE" dirty="0" smtClean="0"/>
              <a:t>SUUR PEALKIRI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74277" y="4288101"/>
            <a:ext cx="7643446" cy="125858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Lorem ipsum dolor sit amet, consectetur adipiscing elit.</a:t>
            </a:r>
          </a:p>
          <a:p>
            <a:r>
              <a:rPr lang="et-EE" dirty="0" smtClean="0"/>
              <a:t>Vivamus non vulputate tortor, vel aliquam diam.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2766518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522136"/>
            <a:ext cx="10515600" cy="1690688"/>
          </a:xfrm>
        </p:spPr>
        <p:txBody>
          <a:bodyPr anchor="b">
            <a:normAutofit/>
          </a:bodyPr>
          <a:lstStyle>
            <a:lvl1pPr algn="ctr">
              <a:defRPr sz="8800" baseline="0">
                <a:solidFill>
                  <a:schemeClr val="tx2"/>
                </a:solidFill>
              </a:defRPr>
            </a:lvl1pPr>
          </a:lstStyle>
          <a:p>
            <a:r>
              <a:rPr lang="et-EE" dirty="0" smtClean="0"/>
              <a:t>SUUR PEALKIRI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74277" y="4288101"/>
            <a:ext cx="7643446" cy="125858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Lorem ipsum dolor sit amet, consectetur adipiscing elit.</a:t>
            </a:r>
          </a:p>
          <a:p>
            <a:r>
              <a:rPr lang="et-EE" dirty="0" smtClean="0"/>
              <a:t>Vivamus non vulputate tortor, vel aliquam diam.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1561781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43095" y="371789"/>
            <a:ext cx="6229977" cy="580517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t-EE" dirty="0" smtClean="0"/>
              <a:t>TABELI KOHT</a:t>
            </a:r>
            <a:endParaRPr lang="et-E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023798" y="5295481"/>
            <a:ext cx="4330001" cy="88148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smtClean="0"/>
              <a:t>PAREMA TEKSTIBLOKI</a:t>
            </a:r>
          </a:p>
          <a:p>
            <a:pPr lvl="0"/>
            <a:r>
              <a:rPr lang="en-US" dirty="0" smtClean="0"/>
              <a:t>ALAMPEALKIRI</a:t>
            </a:r>
            <a:endParaRPr lang="et-EE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026310" y="2583194"/>
            <a:ext cx="4327489" cy="2836200"/>
          </a:xfrm>
        </p:spPr>
        <p:txBody>
          <a:bodyPr anchor="b">
            <a:normAutofit/>
          </a:bodyPr>
          <a:lstStyle>
            <a:lvl1pPr algn="l">
              <a:defRPr sz="8800" baseline="0">
                <a:solidFill>
                  <a:schemeClr val="accent2"/>
                </a:solidFill>
              </a:defRPr>
            </a:lvl1pPr>
          </a:lstStyle>
          <a:p>
            <a:r>
              <a:rPr lang="et-EE" dirty="0" smtClean="0"/>
              <a:t>SUUR </a:t>
            </a:r>
            <a:br>
              <a:rPr lang="et-EE" dirty="0" smtClean="0"/>
            </a:br>
            <a:r>
              <a:rPr lang="et-EE" dirty="0" smtClean="0"/>
              <a:t>PEALKIRI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3641802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255289" y="371789"/>
            <a:ext cx="6229977" cy="580517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t-EE" dirty="0" smtClean="0"/>
              <a:t>TABELI KOHT</a:t>
            </a:r>
            <a:endParaRPr lang="et-E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3095" y="2712287"/>
            <a:ext cx="4330001" cy="88148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t-EE" dirty="0" smtClean="0"/>
              <a:t>VASAKU</a:t>
            </a:r>
            <a:r>
              <a:rPr lang="en-US" dirty="0" smtClean="0"/>
              <a:t> TEKSTIBLOKI</a:t>
            </a:r>
          </a:p>
          <a:p>
            <a:pPr lvl="0"/>
            <a:r>
              <a:rPr lang="en-US" dirty="0" smtClean="0"/>
              <a:t>ALAMPEALKIRI</a:t>
            </a:r>
            <a:endParaRPr lang="et-EE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45607" y="0"/>
            <a:ext cx="4327489" cy="2836200"/>
          </a:xfrm>
        </p:spPr>
        <p:txBody>
          <a:bodyPr anchor="b">
            <a:normAutofit/>
          </a:bodyPr>
          <a:lstStyle>
            <a:lvl1pPr algn="l">
              <a:defRPr sz="8800" baseline="0">
                <a:solidFill>
                  <a:schemeClr val="accent2"/>
                </a:solidFill>
              </a:defRPr>
            </a:lvl1pPr>
          </a:lstStyle>
          <a:p>
            <a:r>
              <a:rPr lang="et-EE" dirty="0" smtClean="0"/>
              <a:t>SUUR </a:t>
            </a:r>
            <a:br>
              <a:rPr lang="et-EE" dirty="0" smtClean="0"/>
            </a:br>
            <a:r>
              <a:rPr lang="et-EE" dirty="0" smtClean="0"/>
              <a:t>PEALKIRI</a:t>
            </a:r>
            <a:endParaRPr lang="et-EE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43095" y="3697793"/>
            <a:ext cx="4330001" cy="247917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Vasak tekstiblokk. Siin kehtib sama, kui see tekst siit kasti seest ära kustutada, ilmuvad</a:t>
            </a:r>
          </a:p>
          <a:p>
            <a:r>
              <a:rPr lang="et-EE" dirty="0" smtClean="0"/>
              <a:t>kiirvaliku ikoonid.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3187464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604283" y="1848897"/>
            <a:ext cx="5183188" cy="2337340"/>
          </a:xfrm>
        </p:spPr>
        <p:txBody>
          <a:bodyPr anchor="b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dirty="0" smtClean="0"/>
              <a:t>SUUR </a:t>
            </a:r>
          </a:p>
          <a:p>
            <a:pPr lvl="0"/>
            <a:r>
              <a:rPr lang="et-EE" dirty="0" smtClean="0"/>
              <a:t>PEALKIRI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604283" y="4186237"/>
            <a:ext cx="5183188" cy="200342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endParaRPr lang="en-US" dirty="0" smtClean="0"/>
          </a:p>
          <a:p>
            <a:pPr lvl="0"/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Vivamus</a:t>
            </a:r>
            <a:r>
              <a:rPr lang="en-US" dirty="0" smtClean="0"/>
              <a:t> non </a:t>
            </a:r>
            <a:r>
              <a:rPr lang="en-US" dirty="0" err="1" smtClean="0"/>
              <a:t>vulputate</a:t>
            </a:r>
            <a:r>
              <a:rPr lang="en-US" dirty="0" smtClean="0"/>
              <a:t> </a:t>
            </a:r>
            <a:r>
              <a:rPr lang="en-US" dirty="0" err="1" smtClean="0"/>
              <a:t>tortor</a:t>
            </a:r>
            <a:r>
              <a:rPr lang="en-US" dirty="0" smtClean="0"/>
              <a:t>,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aliquam</a:t>
            </a:r>
            <a:r>
              <a:rPr lang="en-US" dirty="0" smtClean="0"/>
              <a:t> diam.</a:t>
            </a:r>
            <a:endParaRPr lang="et-EE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6324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9367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604283" y="1848897"/>
            <a:ext cx="5183188" cy="2337340"/>
          </a:xfrm>
        </p:spPr>
        <p:txBody>
          <a:bodyPr anchor="b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dirty="0" smtClean="0"/>
              <a:t>SUUR </a:t>
            </a:r>
          </a:p>
          <a:p>
            <a:pPr lvl="0"/>
            <a:r>
              <a:rPr lang="et-EE" dirty="0" smtClean="0"/>
              <a:t>PEALKIRI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604283" y="4186237"/>
            <a:ext cx="5183188" cy="200342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endParaRPr lang="en-US" dirty="0" smtClean="0"/>
          </a:p>
          <a:p>
            <a:pPr lvl="0"/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Vivamus</a:t>
            </a:r>
            <a:r>
              <a:rPr lang="en-US" dirty="0" smtClean="0"/>
              <a:t> non </a:t>
            </a:r>
            <a:r>
              <a:rPr lang="en-US" dirty="0" err="1" smtClean="0"/>
              <a:t>vulputate</a:t>
            </a:r>
            <a:r>
              <a:rPr lang="en-US" dirty="0" smtClean="0"/>
              <a:t> </a:t>
            </a:r>
            <a:r>
              <a:rPr lang="en-US" dirty="0" err="1" smtClean="0"/>
              <a:t>tortor</a:t>
            </a:r>
            <a:r>
              <a:rPr lang="en-US" dirty="0" smtClean="0"/>
              <a:t>,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aliquam</a:t>
            </a:r>
            <a:r>
              <a:rPr lang="en-US" dirty="0" smtClean="0"/>
              <a:t> diam.</a:t>
            </a:r>
            <a:endParaRPr lang="et-EE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6324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9969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3095" y="2712287"/>
            <a:ext cx="4330001" cy="88148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t-EE" dirty="0" smtClean="0"/>
              <a:t>VASAKU</a:t>
            </a:r>
            <a:r>
              <a:rPr lang="en-US" dirty="0" smtClean="0"/>
              <a:t> TEKSTIBLOKI</a:t>
            </a:r>
          </a:p>
          <a:p>
            <a:pPr lvl="0"/>
            <a:r>
              <a:rPr lang="en-US" dirty="0" smtClean="0"/>
              <a:t>ALAMPEALKIRI</a:t>
            </a:r>
            <a:endParaRPr lang="et-EE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45607" y="0"/>
            <a:ext cx="4327489" cy="2836200"/>
          </a:xfrm>
        </p:spPr>
        <p:txBody>
          <a:bodyPr anchor="b">
            <a:normAutofit/>
          </a:bodyPr>
          <a:lstStyle>
            <a:lvl1pPr algn="l">
              <a:defRPr sz="8800" baseline="0">
                <a:solidFill>
                  <a:schemeClr val="accent2"/>
                </a:solidFill>
              </a:defRPr>
            </a:lvl1pPr>
          </a:lstStyle>
          <a:p>
            <a:r>
              <a:rPr lang="et-EE" dirty="0" smtClean="0"/>
              <a:t>SUUR </a:t>
            </a:r>
            <a:br>
              <a:rPr lang="et-EE" dirty="0" smtClean="0"/>
            </a:br>
            <a:r>
              <a:rPr lang="et-EE" dirty="0" smtClean="0"/>
              <a:t>PEALKIRI</a:t>
            </a:r>
            <a:endParaRPr lang="et-EE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43095" y="3697793"/>
            <a:ext cx="4330001" cy="247917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Vasak tekstiblokk. Siin kehtib sama, kui see tekst siit kasti seest ära kustutada, ilmuvad</a:t>
            </a:r>
          </a:p>
          <a:p>
            <a:r>
              <a:rPr lang="et-EE" dirty="0" smtClean="0"/>
              <a:t>kiirvaliku ikoonid.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3971539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9587-2E95-4519-B778-E3DD6178333C}" type="datetimeFigureOut">
              <a:rPr lang="et-EE" smtClean="0"/>
              <a:pPr/>
              <a:t>15.03.2019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5EA64-1E38-47CF-BE40-389D2643B485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2752346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E9587-2E95-4519-B778-E3DD6178333C}" type="datetimeFigureOut">
              <a:rPr lang="et-EE" smtClean="0"/>
              <a:pPr/>
              <a:t>15.03.2019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5EA64-1E38-47CF-BE40-389D2643B485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106212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2" r:id="rId4"/>
    <p:sldLayoutId id="2147483661" r:id="rId5"/>
    <p:sldLayoutId id="2147483653" r:id="rId6"/>
    <p:sldLayoutId id="2147483662" r:id="rId7"/>
    <p:sldLayoutId id="214748366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EESTI HOKI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23210" y="5081921"/>
            <a:ext cx="6708942" cy="1097206"/>
          </a:xfrm>
        </p:spPr>
        <p:txBody>
          <a:bodyPr>
            <a:normAutofit/>
          </a:bodyPr>
          <a:lstStyle/>
          <a:p>
            <a:r>
              <a:rPr lang="en-GB" dirty="0" smtClean="0"/>
              <a:t>Estonian Ice Hockey Association</a:t>
            </a:r>
          </a:p>
          <a:p>
            <a:r>
              <a:rPr lang="en-GB" sz="2400" dirty="0" smtClean="0"/>
              <a:t>Rainer </a:t>
            </a:r>
            <a:r>
              <a:rPr lang="en-GB" sz="2400" dirty="0" err="1" smtClean="0"/>
              <a:t>Komi</a:t>
            </a:r>
            <a:r>
              <a:rPr lang="en-GB" sz="2400" dirty="0" smtClean="0"/>
              <a:t> 16.03.2019</a:t>
            </a:r>
            <a:endParaRPr lang="et-EE" sz="2400" dirty="0"/>
          </a:p>
        </p:txBody>
      </p:sp>
    </p:spTree>
    <p:extLst>
      <p:ext uri="{BB962C8B-B14F-4D97-AF65-F5344CB8AC3E}">
        <p14:creationId xmlns:p14="http://schemas.microsoft.com/office/powerpoint/2010/main" xmlns="" val="372091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0242" y="287080"/>
            <a:ext cx="110578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err="1" smtClean="0">
                <a:solidFill>
                  <a:schemeClr val="bg1"/>
                </a:solidFill>
              </a:rPr>
              <a:t>Eesti</a:t>
            </a:r>
            <a:r>
              <a:rPr lang="en-GB" sz="4400" dirty="0" smtClean="0">
                <a:solidFill>
                  <a:schemeClr val="bg1"/>
                </a:solidFill>
              </a:rPr>
              <a:t> </a:t>
            </a:r>
            <a:r>
              <a:rPr lang="en-GB" sz="4400" dirty="0" err="1" smtClean="0">
                <a:solidFill>
                  <a:schemeClr val="bg1"/>
                </a:solidFill>
              </a:rPr>
              <a:t>Hoki</a:t>
            </a:r>
            <a:r>
              <a:rPr lang="en-GB" sz="4400" dirty="0" smtClean="0">
                <a:solidFill>
                  <a:schemeClr val="bg1"/>
                </a:solidFill>
              </a:rPr>
              <a:t> in numbers</a:t>
            </a:r>
            <a:endParaRPr lang="et-EE" sz="44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6547" y="1320031"/>
          <a:ext cx="9559636" cy="520159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86891"/>
                <a:gridCol w="2292927"/>
                <a:gridCol w="2389909"/>
                <a:gridCol w="2389909"/>
              </a:tblGrid>
              <a:tr h="50683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2016/2017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2017/2018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2018/2019</a:t>
                      </a:r>
                    </a:p>
                  </a:txBody>
                  <a:tcPr anchor="ctr"/>
                </a:tc>
              </a:tr>
              <a:tr h="506835">
                <a:tc>
                  <a:txBody>
                    <a:bodyPr/>
                    <a:lstStyle/>
                    <a:p>
                      <a:r>
                        <a:rPr lang="en-GB" dirty="0" smtClean="0"/>
                        <a:t>Ice</a:t>
                      </a:r>
                      <a:r>
                        <a:rPr lang="en-GB" baseline="0" dirty="0" smtClean="0"/>
                        <a:t> halls in Estonia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9</a:t>
                      </a:r>
                      <a:endParaRPr lang="en-GB" dirty="0"/>
                    </a:p>
                  </a:txBody>
                  <a:tcPr/>
                </a:tc>
              </a:tr>
              <a:tr h="506835">
                <a:tc>
                  <a:txBody>
                    <a:bodyPr/>
                    <a:lstStyle/>
                    <a:p>
                      <a:r>
                        <a:rPr lang="en-GB" dirty="0" smtClean="0"/>
                        <a:t>Ice rinks in Estonia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14</a:t>
                      </a:r>
                      <a:endParaRPr lang="en-GB" dirty="0"/>
                    </a:p>
                  </a:txBody>
                  <a:tcPr/>
                </a:tc>
              </a:tr>
              <a:tr h="506835">
                <a:tc>
                  <a:txBody>
                    <a:bodyPr/>
                    <a:lstStyle/>
                    <a:p>
                      <a:r>
                        <a:rPr lang="en-GB" dirty="0" smtClean="0"/>
                        <a:t>Number of clubs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34</a:t>
                      </a:r>
                      <a:endParaRPr lang="en-GB" dirty="0"/>
                    </a:p>
                  </a:txBody>
                  <a:tcPr/>
                </a:tc>
              </a:tr>
              <a:tr h="520336">
                <a:tc>
                  <a:txBody>
                    <a:bodyPr/>
                    <a:lstStyle/>
                    <a:p>
                      <a:r>
                        <a:rPr lang="en-GB" dirty="0" smtClean="0"/>
                        <a:t>Number of members</a:t>
                      </a:r>
                      <a:r>
                        <a:rPr lang="en-GB" baseline="0" dirty="0" smtClean="0"/>
                        <a:t> of EIHA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</a:t>
                      </a:r>
                      <a:endParaRPr lang="en-GB" dirty="0"/>
                    </a:p>
                  </a:txBody>
                  <a:tcPr/>
                </a:tc>
              </a:tr>
              <a:tr h="506835">
                <a:tc>
                  <a:txBody>
                    <a:bodyPr/>
                    <a:lstStyle/>
                    <a:p>
                      <a:r>
                        <a:rPr lang="en-GB" dirty="0" smtClean="0"/>
                        <a:t>Male players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107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92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105</a:t>
                      </a:r>
                      <a:endParaRPr lang="en-GB" dirty="0"/>
                    </a:p>
                  </a:txBody>
                  <a:tcPr/>
                </a:tc>
              </a:tr>
              <a:tr h="506835">
                <a:tc>
                  <a:txBody>
                    <a:bodyPr/>
                    <a:lstStyle/>
                    <a:p>
                      <a:r>
                        <a:rPr lang="en-GB" dirty="0" smtClean="0"/>
                        <a:t>Female players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50+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76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94</a:t>
                      </a:r>
                      <a:endParaRPr lang="en-GB" dirty="0"/>
                    </a:p>
                  </a:txBody>
                  <a:tcPr/>
                </a:tc>
              </a:tr>
              <a:tr h="506835">
                <a:tc>
                  <a:txBody>
                    <a:bodyPr/>
                    <a:lstStyle/>
                    <a:p>
                      <a:r>
                        <a:rPr lang="en-GB" dirty="0" smtClean="0"/>
                        <a:t>Youth</a:t>
                      </a:r>
                      <a:r>
                        <a:rPr lang="en-GB" baseline="0" dirty="0" smtClean="0"/>
                        <a:t> players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556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655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841</a:t>
                      </a:r>
                      <a:endParaRPr lang="en-GB" dirty="0"/>
                    </a:p>
                  </a:txBody>
                  <a:tcPr/>
                </a:tc>
              </a:tr>
              <a:tr h="506835">
                <a:tc>
                  <a:txBody>
                    <a:bodyPr/>
                    <a:lstStyle/>
                    <a:p>
                      <a:r>
                        <a:rPr lang="en-GB" baseline="0" dirty="0" smtClean="0"/>
                        <a:t>Amateurs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&gt;700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&gt;800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&gt;850</a:t>
                      </a:r>
                      <a:endParaRPr lang="en-GB" dirty="0"/>
                    </a:p>
                  </a:txBody>
                  <a:tcPr/>
                </a:tc>
              </a:tr>
              <a:tr h="506835">
                <a:tc>
                  <a:txBody>
                    <a:bodyPr/>
                    <a:lstStyle/>
                    <a:p>
                      <a:r>
                        <a:rPr lang="en-GB" baseline="0" dirty="0" smtClean="0"/>
                        <a:t>Qualified coaches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37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olbet_hokiliiga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68219"/>
            <a:ext cx="5244176" cy="3693385"/>
          </a:xfrm>
          <a:prstGeom prst="rect">
            <a:avLst/>
          </a:prstGeom>
        </p:spPr>
      </p:pic>
      <p:pic>
        <p:nvPicPr>
          <p:cNvPr id="6" name="Picture 5" descr="Liig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818" y="1779502"/>
            <a:ext cx="7112000" cy="478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525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iste Meistriliiga ka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174" y="1608861"/>
            <a:ext cx="7243444" cy="4870449"/>
          </a:xfrm>
          <a:prstGeom prst="rect">
            <a:avLst/>
          </a:prstGeom>
        </p:spPr>
      </p:pic>
      <p:pic>
        <p:nvPicPr>
          <p:cNvPr id="8" name="Picture 7" descr="Naiste Meistriliiga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228" y="152625"/>
            <a:ext cx="3340272" cy="247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525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4060" y="434862"/>
            <a:ext cx="110578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chemeClr val="bg1"/>
                </a:solidFill>
              </a:rPr>
              <a:t>Ice Hockey compared to other team sports</a:t>
            </a:r>
            <a:endParaRPr lang="et-EE" sz="4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55784" y="1818793"/>
          <a:ext cx="9014689" cy="425873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45126"/>
                <a:gridCol w="2162219"/>
                <a:gridCol w="2253672"/>
                <a:gridCol w="2253672"/>
              </a:tblGrid>
              <a:tr h="60608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PLAYERS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CLUBS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WORLD</a:t>
                      </a:r>
                      <a:r>
                        <a:rPr lang="en-GB" baseline="0" dirty="0" smtClean="0"/>
                        <a:t> RANKING</a:t>
                      </a:r>
                      <a:endParaRPr lang="en-GB" dirty="0" smtClean="0"/>
                    </a:p>
                  </a:txBody>
                  <a:tcPr anchor="ctr"/>
                </a:tc>
              </a:tr>
              <a:tr h="606084">
                <a:tc>
                  <a:txBody>
                    <a:bodyPr/>
                    <a:lstStyle/>
                    <a:p>
                      <a:r>
                        <a:rPr lang="en-GB" dirty="0" smtClean="0"/>
                        <a:t>ICE</a:t>
                      </a:r>
                      <a:r>
                        <a:rPr lang="en-GB" baseline="0" dirty="0" smtClean="0"/>
                        <a:t> HOCKEY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1551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26</a:t>
                      </a:r>
                      <a:r>
                        <a:rPr lang="en-GB" baseline="30000" dirty="0" smtClean="0"/>
                        <a:t>th</a:t>
                      </a:r>
                      <a:r>
                        <a:rPr lang="en-GB" dirty="0" smtClean="0"/>
                        <a:t> </a:t>
                      </a:r>
                      <a:endParaRPr lang="en-GB" dirty="0"/>
                    </a:p>
                  </a:txBody>
                  <a:tcPr/>
                </a:tc>
              </a:tr>
              <a:tr h="606084">
                <a:tc>
                  <a:txBody>
                    <a:bodyPr/>
                    <a:lstStyle/>
                    <a:p>
                      <a:r>
                        <a:rPr lang="en-GB" dirty="0" smtClean="0"/>
                        <a:t>FOOTBALL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21511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181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96</a:t>
                      </a:r>
                      <a:r>
                        <a:rPr lang="en-GB" baseline="30000" dirty="0" smtClean="0"/>
                        <a:t>th</a:t>
                      </a:r>
                      <a:r>
                        <a:rPr lang="en-GB" dirty="0" smtClean="0"/>
                        <a:t> </a:t>
                      </a:r>
                      <a:endParaRPr lang="en-GB" dirty="0"/>
                    </a:p>
                  </a:txBody>
                  <a:tcPr/>
                </a:tc>
              </a:tr>
              <a:tr h="606084">
                <a:tc>
                  <a:txBody>
                    <a:bodyPr/>
                    <a:lstStyle/>
                    <a:p>
                      <a:r>
                        <a:rPr lang="en-GB" dirty="0" smtClean="0"/>
                        <a:t>BASKETBALL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8649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148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45</a:t>
                      </a:r>
                      <a:r>
                        <a:rPr lang="en-GB" baseline="30000" dirty="0" smtClean="0"/>
                        <a:t>th</a:t>
                      </a:r>
                      <a:r>
                        <a:rPr lang="en-GB" dirty="0" smtClean="0"/>
                        <a:t> </a:t>
                      </a:r>
                      <a:endParaRPr lang="en-GB" dirty="0"/>
                    </a:p>
                  </a:txBody>
                  <a:tcPr/>
                </a:tc>
              </a:tr>
              <a:tr h="622229">
                <a:tc>
                  <a:txBody>
                    <a:bodyPr/>
                    <a:lstStyle/>
                    <a:p>
                      <a:r>
                        <a:rPr lang="en-GB" dirty="0" smtClean="0"/>
                        <a:t>VOLLEYBALL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6160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26</a:t>
                      </a:r>
                      <a:r>
                        <a:rPr lang="en-GB" baseline="30000" dirty="0" smtClean="0"/>
                        <a:t>th</a:t>
                      </a:r>
                      <a:r>
                        <a:rPr lang="en-GB" dirty="0" smtClean="0"/>
                        <a:t> </a:t>
                      </a:r>
                      <a:endParaRPr lang="en-GB" dirty="0"/>
                    </a:p>
                  </a:txBody>
                  <a:tcPr/>
                </a:tc>
              </a:tr>
              <a:tr h="606084">
                <a:tc>
                  <a:txBody>
                    <a:bodyPr/>
                    <a:lstStyle/>
                    <a:p>
                      <a:r>
                        <a:rPr lang="en-GB" dirty="0" smtClean="0"/>
                        <a:t>FLOORBALL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1446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9</a:t>
                      </a:r>
                      <a:r>
                        <a:rPr lang="en-GB" baseline="30000" dirty="0" smtClean="0"/>
                        <a:t>th</a:t>
                      </a:r>
                      <a:r>
                        <a:rPr lang="en-GB" dirty="0" smtClean="0"/>
                        <a:t> </a:t>
                      </a:r>
                      <a:endParaRPr lang="en-GB" dirty="0"/>
                    </a:p>
                  </a:txBody>
                  <a:tcPr/>
                </a:tc>
              </a:tr>
              <a:tr h="606084">
                <a:tc>
                  <a:txBody>
                    <a:bodyPr/>
                    <a:lstStyle/>
                    <a:p>
                      <a:r>
                        <a:rPr lang="en-GB" dirty="0" smtClean="0"/>
                        <a:t>HANDBALL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2260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74</a:t>
                      </a:r>
                      <a:r>
                        <a:rPr lang="en-GB" baseline="30000" dirty="0" smtClean="0"/>
                        <a:t>th</a:t>
                      </a:r>
                      <a:r>
                        <a:rPr lang="en-GB" dirty="0" smtClean="0"/>
                        <a:t> 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t-EE" dirty="0"/>
          </a:p>
        </p:txBody>
      </p:sp>
      <p:sp>
        <p:nvSpPr>
          <p:cNvPr id="4" name="Rectangle 3"/>
          <p:cNvSpPr/>
          <p:nvPr/>
        </p:nvSpPr>
        <p:spPr>
          <a:xfrm>
            <a:off x="595423" y="5624624"/>
            <a:ext cx="10758377" cy="105262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 smtClean="0">
                <a:solidFill>
                  <a:schemeClr val="bg1"/>
                </a:solidFill>
              </a:rPr>
              <a:t>Eesti Hoki </a:t>
            </a:r>
            <a:r>
              <a:rPr lang="et-EE" dirty="0" smtClean="0">
                <a:solidFill>
                  <a:schemeClr val="bg1"/>
                </a:solidFill>
              </a:rPr>
              <a:t>mission</a:t>
            </a:r>
            <a:r>
              <a:rPr lang="et-EE" dirty="0" smtClean="0">
                <a:solidFill>
                  <a:schemeClr val="bg1"/>
                </a:solidFill>
              </a:rPr>
              <a:t>:</a:t>
            </a:r>
          </a:p>
          <a:p>
            <a:pPr algn="ctr">
              <a:lnSpc>
                <a:spcPct val="80000"/>
              </a:lnSpc>
            </a:pPr>
            <a:r>
              <a:rPr lang="en-US" sz="2000" u="sng" dirty="0" smtClean="0">
                <a:solidFill>
                  <a:schemeClr val="bg1"/>
                </a:solidFill>
              </a:rPr>
              <a:t>We </a:t>
            </a:r>
            <a:r>
              <a:rPr lang="en-US" sz="2000" u="sng" dirty="0" smtClean="0">
                <a:solidFill>
                  <a:schemeClr val="bg1"/>
                </a:solidFill>
              </a:rPr>
              <a:t>take action to grow our diversified hockey family and for Estonian hockey to last for years to come. </a:t>
            </a:r>
            <a:endParaRPr lang="en-US" sz="2000" u="sng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96421" y="2488018"/>
            <a:ext cx="2233744" cy="278733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t-EE" sz="2000" dirty="0" smtClean="0">
                <a:solidFill>
                  <a:srgbClr val="0070C0"/>
                </a:solidFill>
              </a:rPr>
              <a:t>RESPECT</a:t>
            </a:r>
            <a:endParaRPr lang="et-EE" sz="2000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20156" y="2519915"/>
            <a:ext cx="2233744" cy="279636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000" dirty="0" smtClean="0">
                <a:solidFill>
                  <a:srgbClr val="0070C0"/>
                </a:solidFill>
              </a:rPr>
              <a:t>UNITY</a:t>
            </a:r>
            <a:r>
              <a:rPr lang="et-EE" sz="2000" dirty="0" smtClean="0">
                <a:solidFill>
                  <a:srgbClr val="0070C0"/>
                </a:solidFill>
              </a:rPr>
              <a:t> </a:t>
            </a:r>
            <a:r>
              <a:rPr lang="et-EE" sz="2000" dirty="0">
                <a:solidFill>
                  <a:srgbClr val="0070C0"/>
                </a:solidFill>
              </a:rPr>
              <a:t>– </a:t>
            </a:r>
            <a:r>
              <a:rPr lang="en-GB" sz="2000" dirty="0" smtClean="0">
                <a:solidFill>
                  <a:srgbClr val="0070C0"/>
                </a:solidFill>
              </a:rPr>
              <a:t> </a:t>
            </a:r>
            <a:r>
              <a:rPr lang="en-GB" sz="2000" dirty="0" smtClean="0">
                <a:solidFill>
                  <a:srgbClr val="0070C0"/>
                </a:solidFill>
              </a:rPr>
              <a:t>       </a:t>
            </a:r>
            <a:r>
              <a:rPr lang="en-GB" sz="2000" dirty="0" smtClean="0">
                <a:solidFill>
                  <a:srgbClr val="0070C0"/>
                </a:solidFill>
              </a:rPr>
              <a:t>One nation,                 one flag,                     one team</a:t>
            </a:r>
            <a:endParaRPr lang="et-EE" sz="2000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54524" y="2488401"/>
            <a:ext cx="2233744" cy="280661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000" dirty="0" smtClean="0">
                <a:solidFill>
                  <a:srgbClr val="0070C0"/>
                </a:solidFill>
              </a:rPr>
              <a:t>COMMITMENT</a:t>
            </a:r>
            <a:r>
              <a:rPr lang="et-EE" sz="2000" dirty="0" smtClean="0">
                <a:solidFill>
                  <a:srgbClr val="0070C0"/>
                </a:solidFill>
              </a:rPr>
              <a:t> </a:t>
            </a:r>
            <a:r>
              <a:rPr lang="et-EE" sz="2000" dirty="0">
                <a:solidFill>
                  <a:srgbClr val="0070C0"/>
                </a:solidFill>
              </a:rPr>
              <a:t>– </a:t>
            </a:r>
            <a:r>
              <a:rPr lang="en-GB" sz="2000" dirty="0" smtClean="0">
                <a:solidFill>
                  <a:srgbClr val="0070C0"/>
                </a:solidFill>
              </a:rPr>
              <a:t>In everything we do</a:t>
            </a:r>
            <a:endParaRPr lang="et-EE" sz="2000" dirty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56993" y="2499033"/>
            <a:ext cx="2233744" cy="278534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000" dirty="0" smtClean="0">
                <a:solidFill>
                  <a:srgbClr val="0070C0"/>
                </a:solidFill>
              </a:rPr>
              <a:t>JOY &amp; FUN</a:t>
            </a:r>
            <a:r>
              <a:rPr lang="et-EE" sz="2000" dirty="0" smtClean="0">
                <a:solidFill>
                  <a:srgbClr val="0070C0"/>
                </a:solidFill>
              </a:rPr>
              <a:t> </a:t>
            </a:r>
            <a:r>
              <a:rPr lang="et-EE" sz="2000" dirty="0">
                <a:solidFill>
                  <a:srgbClr val="0070C0"/>
                </a:solidFill>
              </a:rPr>
              <a:t>– </a:t>
            </a:r>
            <a:r>
              <a:rPr lang="en-GB" sz="2000" dirty="0" smtClean="0">
                <a:solidFill>
                  <a:srgbClr val="0070C0"/>
                </a:solidFill>
              </a:rPr>
              <a:t>from doing things and playing together</a:t>
            </a:r>
            <a:endParaRPr lang="et-EE" sz="2000" dirty="0">
              <a:solidFill>
                <a:srgbClr val="0070C0"/>
              </a:solidFill>
            </a:endParaRPr>
          </a:p>
        </p:txBody>
      </p:sp>
      <p:sp>
        <p:nvSpPr>
          <p:cNvPr id="10" name="Pentagon 9"/>
          <p:cNvSpPr/>
          <p:nvPr/>
        </p:nvSpPr>
        <p:spPr>
          <a:xfrm rot="16200000">
            <a:off x="4999870" y="-3745229"/>
            <a:ext cx="1768733" cy="10726483"/>
          </a:xfrm>
          <a:prstGeom prst="homePlate">
            <a:avLst>
              <a:gd name="adj" fmla="val 46624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t-EE" dirty="0" smtClean="0">
                <a:solidFill>
                  <a:schemeClr val="bg1"/>
                </a:solidFill>
              </a:rPr>
              <a:t>Eesti Hoki </a:t>
            </a:r>
            <a:r>
              <a:rPr lang="et-EE" dirty="0" smtClean="0">
                <a:solidFill>
                  <a:schemeClr val="bg1"/>
                </a:solidFill>
              </a:rPr>
              <a:t>vision</a:t>
            </a:r>
            <a:r>
              <a:rPr lang="et-EE" dirty="0" smtClean="0">
                <a:solidFill>
                  <a:schemeClr val="bg1"/>
                </a:solidFill>
              </a:rPr>
              <a:t>:</a:t>
            </a:r>
            <a:endParaRPr lang="et-EE" dirty="0">
              <a:solidFill>
                <a:schemeClr val="bg1"/>
              </a:solidFill>
            </a:endParaRPr>
          </a:p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We believe that everyone has the chance to utilize their personal potential as a human being and as an athlete through ice hockey and therefore enjoy life in Estonia.</a:t>
            </a:r>
            <a:endParaRPr lang="et-EE" sz="20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5400000">
            <a:off x="5918202" y="540923"/>
            <a:ext cx="361387" cy="980495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t-EE" sz="2000" dirty="0">
                <a:solidFill>
                  <a:srgbClr val="0070C0"/>
                </a:solidFill>
              </a:rPr>
              <a:t>Eesti Hoki </a:t>
            </a:r>
            <a:r>
              <a:rPr lang="et-EE" sz="2000" dirty="0" smtClean="0">
                <a:solidFill>
                  <a:srgbClr val="0070C0"/>
                </a:solidFill>
              </a:rPr>
              <a:t>v</a:t>
            </a:r>
            <a:r>
              <a:rPr lang="en-GB" sz="2000" dirty="0" err="1" smtClean="0">
                <a:solidFill>
                  <a:srgbClr val="0070C0"/>
                </a:solidFill>
              </a:rPr>
              <a:t>alues</a:t>
            </a:r>
            <a:endParaRPr lang="et-EE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263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4060" y="434862"/>
            <a:ext cx="110578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chemeClr val="tx2"/>
                </a:solidFill>
              </a:rPr>
              <a:t>External stakeholders</a:t>
            </a:r>
            <a:endParaRPr lang="et-EE" sz="4000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2894" y="1392864"/>
            <a:ext cx="5302961" cy="563231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u="sng" dirty="0" smtClean="0">
                <a:solidFill>
                  <a:schemeClr val="tx2"/>
                </a:solidFill>
              </a:rPr>
              <a:t>Universities</a:t>
            </a:r>
            <a:endParaRPr lang="en-GB" sz="2400" b="1" u="sng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GB" sz="2400" b="1" dirty="0" smtClean="0">
                <a:solidFill>
                  <a:schemeClr val="tx2"/>
                </a:solidFill>
              </a:rPr>
              <a:t> </a:t>
            </a:r>
            <a:r>
              <a:rPr lang="en-GB" sz="2400" b="1" dirty="0" smtClean="0">
                <a:solidFill>
                  <a:schemeClr val="tx2"/>
                </a:solidFill>
              </a:rPr>
              <a:t>Deans 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GB" sz="2400" b="1" dirty="0" smtClean="0">
                <a:solidFill>
                  <a:schemeClr val="tx2"/>
                </a:solidFill>
              </a:rPr>
              <a:t> </a:t>
            </a:r>
            <a:r>
              <a:rPr lang="en-GB" sz="2400" b="1" dirty="0" smtClean="0">
                <a:solidFill>
                  <a:schemeClr val="tx2"/>
                </a:solidFill>
              </a:rPr>
              <a:t>Sport departments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GB" sz="2400" b="1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400" b="1" u="sng" dirty="0" smtClean="0">
                <a:solidFill>
                  <a:schemeClr val="tx2"/>
                </a:solidFill>
              </a:rPr>
              <a:t>Estonian Ice Hockey Association 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GB" sz="2400" b="1" dirty="0" smtClean="0">
                <a:solidFill>
                  <a:schemeClr val="tx2"/>
                </a:solidFill>
              </a:rPr>
              <a:t> </a:t>
            </a:r>
            <a:r>
              <a:rPr lang="en-GB" sz="2400" b="1" dirty="0" smtClean="0">
                <a:solidFill>
                  <a:schemeClr val="tx2"/>
                </a:solidFill>
              </a:rPr>
              <a:t>Good output for junior players</a:t>
            </a:r>
          </a:p>
          <a:p>
            <a:pPr lvl="1">
              <a:lnSpc>
                <a:spcPct val="150000"/>
              </a:lnSpc>
              <a:buFont typeface="Courier New" pitchFamily="49" charset="0"/>
              <a:buChar char="o"/>
            </a:pPr>
            <a:r>
              <a:rPr lang="en-GB" sz="2000" b="1" dirty="0" smtClean="0">
                <a:solidFill>
                  <a:schemeClr val="tx2"/>
                </a:solidFill>
              </a:rPr>
              <a:t> </a:t>
            </a:r>
            <a:r>
              <a:rPr lang="en-GB" sz="2000" b="1" dirty="0" smtClean="0">
                <a:solidFill>
                  <a:schemeClr val="tx2"/>
                </a:solidFill>
              </a:rPr>
              <a:t>Late development</a:t>
            </a:r>
          </a:p>
          <a:p>
            <a:pPr lvl="1">
              <a:lnSpc>
                <a:spcPct val="150000"/>
              </a:lnSpc>
              <a:buFont typeface="Courier New" pitchFamily="49" charset="0"/>
              <a:buChar char="o"/>
            </a:pPr>
            <a:r>
              <a:rPr lang="en-GB" sz="2000" b="1" dirty="0" smtClean="0">
                <a:solidFill>
                  <a:schemeClr val="tx2"/>
                </a:solidFill>
              </a:rPr>
              <a:t> C</a:t>
            </a:r>
            <a:r>
              <a:rPr lang="en-GB" sz="2000" b="1" dirty="0" smtClean="0">
                <a:solidFill>
                  <a:schemeClr val="tx2"/>
                </a:solidFill>
              </a:rPr>
              <a:t>ompetitive level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GB" sz="2400" b="1" dirty="0" smtClean="0">
                <a:solidFill>
                  <a:schemeClr val="tx2"/>
                </a:solidFill>
              </a:rPr>
              <a:t> </a:t>
            </a:r>
            <a:r>
              <a:rPr lang="en-GB" sz="2400" b="1" dirty="0" smtClean="0">
                <a:solidFill>
                  <a:schemeClr val="tx2"/>
                </a:solidFill>
              </a:rPr>
              <a:t>Foreign players in Estonia</a:t>
            </a:r>
            <a:endParaRPr lang="et-EE" sz="2400" b="1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en-GB" sz="2400" dirty="0" smtClean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80857" y="1591446"/>
            <a:ext cx="5302961" cy="452431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u="sng" dirty="0" smtClean="0">
                <a:solidFill>
                  <a:schemeClr val="tx2"/>
                </a:solidFill>
              </a:rPr>
              <a:t>Sponsors &amp; Partners</a:t>
            </a:r>
            <a:endParaRPr lang="en-GB" sz="2400" b="1" u="sng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GB" sz="2400" b="1" dirty="0" smtClean="0">
                <a:solidFill>
                  <a:schemeClr val="tx2"/>
                </a:solidFill>
              </a:rPr>
              <a:t> </a:t>
            </a:r>
            <a:r>
              <a:rPr lang="en-GB" sz="2400" b="1" dirty="0" smtClean="0">
                <a:solidFill>
                  <a:schemeClr val="tx2"/>
                </a:solidFill>
              </a:rPr>
              <a:t>Local municipality</a:t>
            </a:r>
          </a:p>
          <a:p>
            <a:pPr>
              <a:lnSpc>
                <a:spcPct val="150000"/>
              </a:lnSpc>
            </a:pPr>
            <a:endParaRPr lang="en-GB" sz="2400" b="1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GB" sz="2400" b="1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400" b="1" u="sng" dirty="0" smtClean="0">
                <a:solidFill>
                  <a:schemeClr val="tx2"/>
                </a:solidFill>
              </a:rPr>
              <a:t>Parents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GB" sz="2400" b="1" dirty="0" smtClean="0">
                <a:solidFill>
                  <a:schemeClr val="tx2"/>
                </a:solidFill>
              </a:rPr>
              <a:t> </a:t>
            </a:r>
            <a:r>
              <a:rPr lang="en-GB" sz="2400" b="1" dirty="0" smtClean="0">
                <a:solidFill>
                  <a:schemeClr val="tx2"/>
                </a:solidFill>
              </a:rPr>
              <a:t>Educational value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GB" sz="2400" b="1" dirty="0" smtClean="0">
                <a:solidFill>
                  <a:schemeClr val="tx2"/>
                </a:solidFill>
              </a:rPr>
              <a:t> Utilizing personal potential</a:t>
            </a:r>
            <a:endParaRPr lang="et-EE" sz="2400" b="1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en-GB" sz="2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525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Thank you !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9754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ESTI HOKI">
      <a:dk1>
        <a:sysClr val="windowText" lastClr="000000"/>
      </a:dk1>
      <a:lt1>
        <a:sysClr val="window" lastClr="FFFFFF"/>
      </a:lt1>
      <a:dk2>
        <a:srgbClr val="0230D8"/>
      </a:dk2>
      <a:lt2>
        <a:srgbClr val="FFFFFF"/>
      </a:lt2>
      <a:accent1>
        <a:srgbClr val="000000"/>
      </a:accent1>
      <a:accent2>
        <a:srgbClr val="00A5EA"/>
      </a:accent2>
      <a:accent3>
        <a:srgbClr val="A5A5A5"/>
      </a:accent3>
      <a:accent4>
        <a:srgbClr val="034A90"/>
      </a:accent4>
      <a:accent5>
        <a:srgbClr val="C2DFFD"/>
      </a:accent5>
      <a:accent6>
        <a:srgbClr val="85C0FB"/>
      </a:accent6>
      <a:hlink>
        <a:srgbClr val="0563C1"/>
      </a:hlink>
      <a:folHlink>
        <a:srgbClr val="8496B0"/>
      </a:folHlink>
    </a:clrScheme>
    <a:fontScheme name="eesti hoki">
      <a:majorFont>
        <a:latin typeface="PF Din Text Comp Pro XBlack"/>
        <a:ea typeface=""/>
        <a:cs typeface=""/>
      </a:majorFont>
      <a:minorFont>
        <a:latin typeface="PF Din Text Comp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4323</TotalTime>
  <Words>243</Words>
  <Application>Microsoft Office PowerPoint</Application>
  <PresentationFormat>Custom</PresentationFormat>
  <Paragraphs>98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EESTI HOKI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Sharker</dc:creator>
  <cp:lastModifiedBy>Kasutaja</cp:lastModifiedBy>
  <cp:revision>11</cp:revision>
  <dcterms:created xsi:type="dcterms:W3CDTF">2018-02-02T11:45:19Z</dcterms:created>
  <dcterms:modified xsi:type="dcterms:W3CDTF">2019-03-18T08:06:37Z</dcterms:modified>
</cp:coreProperties>
</file>