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64" r:id="rId8"/>
    <p:sldId id="265" r:id="rId9"/>
    <p:sldId id="259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5CF44E-CC83-4B76-9E97-FC170D355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2FE6F5-389D-4A28-BF1B-D51C8F11F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096A8E6-3040-4E53-88CF-5D3609FF5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9F79DE-2EA1-489F-99A0-32A3CB11C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77B69-2B57-4966-B477-8AB00AF58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812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F5E0D6-E491-44D0-8C7D-DC6DD2247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C0B8FE1-5FCD-45EE-9E03-3322D6C2B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80540A-CB84-4E1A-BC61-9BC1890E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7BBBA0-E40C-4B0E-B4F4-CBB61CF3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25CEED-70F2-4872-87D0-2FA2ED9AD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0372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437D82A-5960-4339-879C-DD45BA792D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0AD5129-9DC4-4889-BCC6-963FBFC63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DD86AC3-F177-4EEC-BEEA-7D52238E6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3A6736-7059-4718-BC5C-53333D4F3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BDE16B-2842-47F0-9DFC-46D3573CC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07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8CEFB6-3267-4D3B-A962-B02F967D1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0D65E0-CD69-4D88-A346-72D34A9AC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9445292-F8A4-441D-A24D-F3E531AE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D22352-347B-4D25-89F3-B87D06B61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D63191-7579-46D5-B0FD-57646CBA7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1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0A6A7C-45ED-4B21-9F6A-B1420238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FEBEBC-CEE8-4DCB-8DA3-8B1F314DE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4AC9A4-E1B8-4644-9F93-A8B3E4146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90327C-76D5-4893-8498-5F80A7A3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884838-2540-4F9B-967E-A84195600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2073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989A15-9FF8-4F3C-A750-03A229F61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69625A-D12C-4518-B1F9-BF76FE0876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9604E2F-1128-49D6-9497-5E5AC71F3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2083D89-BD49-49A8-BAF3-00D19F6D5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E18F31-96C4-4F33-8F8D-C6DF47E24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F3BFF9-007C-4B43-B633-528DF0BA9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317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71DC5A-28DC-4368-AE68-89B21238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8C1B051-2820-4F6A-9A9B-6CBAB54B2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C8F35E4-CF51-4DC1-B3F8-8DD39860B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BED506-786D-433C-9887-D993D907A1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1FD44CF-EFB2-4154-B0CA-13721ACB65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336D7E3-A494-43F7-8E49-30991716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C775E33-4FD2-4552-BCC3-1AAA92098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7E70F-001B-4029-8F11-44FD0C74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025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5D14D-6AFD-4318-8386-C12F06AE6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C9EBE39-F994-476B-9CA3-8990837C6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67969F1-0CFF-4DCD-B05C-514AA930E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C3A5FD2-6945-4CE5-AEDF-F7D69D0E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913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C3431EC-5DAF-4351-9C5B-B547021A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9B1797C-1029-49C0-967C-A812C1447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3670990-68BB-4F65-B2E5-9A085740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2776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367219-B889-4F6D-AA41-9C5933D54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9302EC-DDBC-4CB5-827E-BB5BB78E8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1B2F74D-5C93-4473-8C5D-9F57D66A7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DF752EA-E7EC-4AE1-B1F2-C7DBC8D13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7A96708-D7AD-4C63-81AD-C37FCC86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5A6764-14B6-4B69-84B7-E59A74DB1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089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A55154-A68F-49F0-B749-6A3EF780B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FBBF5E8-3CEA-4063-ABAF-193656798C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1522E57-1FF3-4CA9-B43B-DCC157A92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1C8F70E-06B8-4B5B-B451-1493EAC9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A272C0-C360-49FB-AAD3-59AAF40F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D01D6C1-330B-40B0-8EB1-FE4A5DC82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2983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9B98C78-5379-4351-85E9-074303A09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4F98E6-26A1-4DD5-AB99-22D9CC089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09B770-E5E2-4BC9-8EEA-E01DD4EDC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3D214-45E1-410E-9C0C-8A7E205D8958}" type="datetimeFigureOut">
              <a:rPr lang="sv-SE" smtClean="0"/>
              <a:t>2019-04-01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517B83-4CF8-4A36-A755-A261103813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49E432-FA6D-413C-8FAE-F022C7B29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A1808-6A79-4A99-AB34-1C7E7D653A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45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.PN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6.jpeg"/><Relationship Id="rId7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6.jpeg"/><Relationship Id="rId7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C0B273-5F24-410D-AFA5-9E4A89A418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Swedish University Hockey League (UHL)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042366A-AA0C-4BF1-87BB-3D9E67B6E0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Stockholm 23/3 - 24/3</a:t>
            </a:r>
          </a:p>
          <a:p>
            <a:endParaRPr lang="en-GB" b="1" dirty="0"/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B519416-A90B-4B53-A004-54CD639D0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75461"/>
            <a:ext cx="1097621" cy="1211802"/>
          </a:xfrm>
          <a:prstGeom prst="rect">
            <a:avLst/>
          </a:prstGeom>
        </p:spPr>
      </p:pic>
      <p:pic>
        <p:nvPicPr>
          <p:cNvPr id="7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9E9F5D83-3AFF-4572-BD6E-6ED5445C723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77679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F9B875C8-1770-403D-BC7E-4A49CA3E56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9679"/>
            <a:ext cx="1184057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59DCBAE-A7CC-4B10-AD4B-51AAB55E7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66584"/>
            <a:ext cx="1097621" cy="1211802"/>
          </a:xfrm>
          <a:prstGeom prst="rect">
            <a:avLst/>
          </a:prstGeom>
        </p:spPr>
      </p:pic>
      <p:pic>
        <p:nvPicPr>
          <p:cNvPr id="10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380351D4-00C5-4FE5-A8FB-FF44909F3C9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68802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83DB8B3C-CCC6-4179-8FCA-BAB6D6239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0802"/>
            <a:ext cx="1184057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5986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6AEF81-7FB7-4F7D-8233-CB575E69B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Overview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UHL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0934E29-4716-48C5-A901-823C8B0D0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37" y="1690688"/>
            <a:ext cx="3495526" cy="464905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02D515CA-7631-409E-87C9-89F50D9BD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47" y="3721019"/>
            <a:ext cx="3133359" cy="75088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EBFAB3E0-75E2-4DC5-B302-C95CF12965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3" r="16006"/>
          <a:stretch/>
        </p:blipFill>
        <p:spPr>
          <a:xfrm>
            <a:off x="8679242" y="3274529"/>
            <a:ext cx="2191525" cy="152124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1FDFA24A-4F0E-45AF-B337-F1ED1BDED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47" y="2445390"/>
            <a:ext cx="3207455" cy="829138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AA5CE92-7F11-4D2F-85A2-2DAC0F063D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535" y="4264696"/>
            <a:ext cx="1532192" cy="1532192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6C7AE98E-61D6-4E24-A0A3-42AFD93920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265" y="5084380"/>
            <a:ext cx="2160104" cy="1080052"/>
          </a:xfrm>
          <a:prstGeom prst="rect">
            <a:avLst/>
          </a:prstGeom>
        </p:spPr>
      </p:pic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6E5CB819-CD9B-489A-8663-6BA14988A44E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688806" y="4096461"/>
            <a:ext cx="1611864" cy="1268019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E2D45A1B-523B-4405-B38E-B4A57643FB91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762902" y="2859959"/>
            <a:ext cx="1834889" cy="2799287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25C2ECDA-54F4-4326-A991-A6CE9BB590E1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2823727" y="5030792"/>
            <a:ext cx="2667753" cy="846887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492FCF07-F85E-4869-96CB-A53FAE406630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6183126" y="4035149"/>
            <a:ext cx="2496116" cy="867051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koppling 25">
            <a:extLst>
              <a:ext uri="{FF2B5EF4-FFF2-40B4-BE49-F238E27FC236}">
                <a16:creationId xmlns:a16="http://schemas.microsoft.com/office/drawing/2014/main" id="{D4E9B1EB-B316-48D4-A0C2-AC201DE2DAA1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5699761" y="5364480"/>
            <a:ext cx="2919504" cy="259926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4F7DEE3B-646B-4C38-A7E0-D9EE79B89B36}"/>
              </a:ext>
            </a:extLst>
          </p:cNvPr>
          <p:cNvCxnSpPr>
            <a:cxnSpLocks/>
            <a:stCxn id="55" idx="1"/>
          </p:cNvCxnSpPr>
          <p:nvPr/>
        </p:nvCxnSpPr>
        <p:spPr>
          <a:xfrm flipH="1">
            <a:off x="6165677" y="2254504"/>
            <a:ext cx="3750692" cy="2538006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koppling 39">
            <a:extLst>
              <a:ext uri="{FF2B5EF4-FFF2-40B4-BE49-F238E27FC236}">
                <a16:creationId xmlns:a16="http://schemas.microsoft.com/office/drawing/2014/main" id="{3F74D3E8-4DB9-41E7-9A53-CA72DA3607CC}"/>
              </a:ext>
            </a:extLst>
          </p:cNvPr>
          <p:cNvCxnSpPr>
            <a:cxnSpLocks/>
          </p:cNvCxnSpPr>
          <p:nvPr/>
        </p:nvCxnSpPr>
        <p:spPr>
          <a:xfrm flipH="1">
            <a:off x="6423791" y="1233594"/>
            <a:ext cx="2741557" cy="2525128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1BA790F3-EB81-4D84-8658-30CA6831B21D}"/>
              </a:ext>
            </a:extLst>
          </p:cNvPr>
          <p:cNvCxnSpPr>
            <a:cxnSpLocks/>
          </p:cNvCxnSpPr>
          <p:nvPr/>
        </p:nvCxnSpPr>
        <p:spPr>
          <a:xfrm>
            <a:off x="3747428" y="2179467"/>
            <a:ext cx="2169703" cy="2943713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Bildobjekt 50">
            <a:extLst>
              <a:ext uri="{FF2B5EF4-FFF2-40B4-BE49-F238E27FC236}">
                <a16:creationId xmlns:a16="http://schemas.microsoft.com/office/drawing/2014/main" id="{4E7624B6-DD4A-4AE0-8607-D5B02A886C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690" y="519912"/>
            <a:ext cx="1783253" cy="937646"/>
          </a:xfrm>
          <a:prstGeom prst="rect">
            <a:avLst/>
          </a:prstGeom>
          <a:noFill/>
        </p:spPr>
      </p:pic>
      <p:pic>
        <p:nvPicPr>
          <p:cNvPr id="53" name="Bildobjekt 52">
            <a:extLst>
              <a:ext uri="{FF2B5EF4-FFF2-40B4-BE49-F238E27FC236}">
                <a16:creationId xmlns:a16="http://schemas.microsoft.com/office/drawing/2014/main" id="{562FD217-A379-4EC9-BF3B-7C782607F7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55" y="1572121"/>
            <a:ext cx="2571334" cy="650024"/>
          </a:xfrm>
          <a:prstGeom prst="rect">
            <a:avLst/>
          </a:prstGeom>
        </p:spPr>
      </p:pic>
      <p:pic>
        <p:nvPicPr>
          <p:cNvPr id="55" name="Bildobjekt 54">
            <a:extLst>
              <a:ext uri="{FF2B5EF4-FFF2-40B4-BE49-F238E27FC236}">
                <a16:creationId xmlns:a16="http://schemas.microsoft.com/office/drawing/2014/main" id="{2907B285-438D-42BB-89A3-5A6DDC4C47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369" y="1523089"/>
            <a:ext cx="1533096" cy="1462829"/>
          </a:xfrm>
          <a:prstGeom prst="rect">
            <a:avLst/>
          </a:prstGeom>
        </p:spPr>
      </p:pic>
      <p:sp>
        <p:nvSpPr>
          <p:cNvPr id="58" name="Rektangel 57">
            <a:extLst>
              <a:ext uri="{FF2B5EF4-FFF2-40B4-BE49-F238E27FC236}">
                <a16:creationId xmlns:a16="http://schemas.microsoft.com/office/drawing/2014/main" id="{2C29AE43-9F4B-4CB2-8510-30FDC643F070}"/>
              </a:ext>
            </a:extLst>
          </p:cNvPr>
          <p:cNvSpPr/>
          <p:nvPr/>
        </p:nvSpPr>
        <p:spPr>
          <a:xfrm>
            <a:off x="8763000" y="475284"/>
            <a:ext cx="1933575" cy="1044546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C3E1D09C-5A36-4B7D-9896-44EC65358EC0}"/>
              </a:ext>
            </a:extLst>
          </p:cNvPr>
          <p:cNvSpPr/>
          <p:nvPr/>
        </p:nvSpPr>
        <p:spPr>
          <a:xfrm>
            <a:off x="793211" y="1374860"/>
            <a:ext cx="2804005" cy="1044546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C6283126-E77C-4295-9812-5F1A71448C42}"/>
              </a:ext>
            </a:extLst>
          </p:cNvPr>
          <p:cNvSpPr/>
          <p:nvPr/>
        </p:nvSpPr>
        <p:spPr>
          <a:xfrm>
            <a:off x="9916369" y="1507770"/>
            <a:ext cx="2076576" cy="152124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A37030D7-B53C-4CBB-82C0-C2A58C3181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75461"/>
            <a:ext cx="1097621" cy="1211802"/>
          </a:xfrm>
          <a:prstGeom prst="rect">
            <a:avLst/>
          </a:prstGeom>
        </p:spPr>
      </p:pic>
      <p:pic>
        <p:nvPicPr>
          <p:cNvPr id="24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164BBBA8-13C2-435C-9EDE-02214DE27224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77679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BFD20EB7-06EB-4577-8629-7944C7F119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9679"/>
            <a:ext cx="1184057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208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EB7B4C-E8ED-45FE-A80D-F744332DB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Structure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AD1C97B-D528-42C0-AFAE-A80713349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382" y="5109015"/>
            <a:ext cx="1017455" cy="24382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2667555-99A7-4B83-B2B8-00EA274E12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3" r="16006"/>
          <a:stretch/>
        </p:blipFill>
        <p:spPr>
          <a:xfrm>
            <a:off x="7064933" y="4881024"/>
            <a:ext cx="1010520" cy="701449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7B21DCB-39BC-4FA9-9B95-E2A6D073B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32" y="5105606"/>
            <a:ext cx="956403" cy="247234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F9B9E1C8-06FE-4CE2-AB7F-865E4B9BB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637" y="4875974"/>
            <a:ext cx="706499" cy="706499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B6CE05B0-4FA2-4F33-84F2-98ED926AC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299" y="4980215"/>
            <a:ext cx="996032" cy="498016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605E14DA-3833-4308-8F54-F999C9BE2A79}"/>
              </a:ext>
            </a:extLst>
          </p:cNvPr>
          <p:cNvSpPr/>
          <p:nvPr/>
        </p:nvSpPr>
        <p:spPr>
          <a:xfrm>
            <a:off x="3005137" y="4776787"/>
            <a:ext cx="1095375" cy="904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103809B-6D66-45FA-A35C-1B3BE5EBA6BD}"/>
              </a:ext>
            </a:extLst>
          </p:cNvPr>
          <p:cNvSpPr/>
          <p:nvPr/>
        </p:nvSpPr>
        <p:spPr>
          <a:xfrm>
            <a:off x="4344260" y="4776787"/>
            <a:ext cx="1095375" cy="904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43009C7-9222-4C10-8EF2-3507D5CC334F}"/>
              </a:ext>
            </a:extLst>
          </p:cNvPr>
          <p:cNvSpPr/>
          <p:nvPr/>
        </p:nvSpPr>
        <p:spPr>
          <a:xfrm>
            <a:off x="5683383" y="4776787"/>
            <a:ext cx="1095375" cy="904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24B924D3-B817-4F98-8E42-B8C8C1E1B181}"/>
              </a:ext>
            </a:extLst>
          </p:cNvPr>
          <p:cNvSpPr/>
          <p:nvPr/>
        </p:nvSpPr>
        <p:spPr>
          <a:xfrm>
            <a:off x="7022506" y="4776787"/>
            <a:ext cx="1095375" cy="904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3D7732F-0BC7-4956-AB11-8C1D0ABCA31B}"/>
              </a:ext>
            </a:extLst>
          </p:cNvPr>
          <p:cNvSpPr/>
          <p:nvPr/>
        </p:nvSpPr>
        <p:spPr>
          <a:xfrm>
            <a:off x="8361628" y="4776787"/>
            <a:ext cx="1095375" cy="904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D3C4C810-C941-4A29-B2CD-3B1D8537C545}"/>
              </a:ext>
            </a:extLst>
          </p:cNvPr>
          <p:cNvSpPr/>
          <p:nvPr/>
        </p:nvSpPr>
        <p:spPr>
          <a:xfrm>
            <a:off x="3005137" y="3824287"/>
            <a:ext cx="1095375" cy="752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Lund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CB3F813-54CD-4785-A93C-32D5F9F11A30}"/>
              </a:ext>
            </a:extLst>
          </p:cNvPr>
          <p:cNvSpPr/>
          <p:nvPr/>
        </p:nvSpPr>
        <p:spPr>
          <a:xfrm>
            <a:off x="4344260" y="3824287"/>
            <a:ext cx="1095375" cy="752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v-SE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Växjö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94D9123-3556-4800-B42A-21782FFE1ABC}"/>
              </a:ext>
            </a:extLst>
          </p:cNvPr>
          <p:cNvSpPr/>
          <p:nvPr/>
        </p:nvSpPr>
        <p:spPr>
          <a:xfrm>
            <a:off x="5683383" y="3824287"/>
            <a:ext cx="1095375" cy="752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Chalmers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CB28C871-F007-435B-B533-6E1817132063}"/>
              </a:ext>
            </a:extLst>
          </p:cNvPr>
          <p:cNvSpPr/>
          <p:nvPr/>
        </p:nvSpPr>
        <p:spPr>
          <a:xfrm>
            <a:off x="7022506" y="3824287"/>
            <a:ext cx="1095375" cy="752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KTH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1797EBF6-3D38-485D-8404-B2DCF5FA810A}"/>
              </a:ext>
            </a:extLst>
          </p:cNvPr>
          <p:cNvSpPr/>
          <p:nvPr/>
        </p:nvSpPr>
        <p:spPr>
          <a:xfrm>
            <a:off x="8361628" y="3824287"/>
            <a:ext cx="1095375" cy="752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Jönköping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E9BE6C63-7BAA-409C-A476-D867B46386D2}"/>
              </a:ext>
            </a:extLst>
          </p:cNvPr>
          <p:cNvSpPr/>
          <p:nvPr/>
        </p:nvSpPr>
        <p:spPr>
          <a:xfrm>
            <a:off x="5260809" y="2331817"/>
            <a:ext cx="1940523" cy="752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League President</a:t>
            </a:r>
          </a:p>
        </p:txBody>
      </p: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26C974EE-5CC9-4C62-8C9E-DEDB0DFA7A5E}"/>
              </a:ext>
            </a:extLst>
          </p:cNvPr>
          <p:cNvCxnSpPr>
            <a:cxnSpLocks/>
            <a:stCxn id="14" idx="0"/>
            <a:endCxn id="19" idx="2"/>
          </p:cNvCxnSpPr>
          <p:nvPr/>
        </p:nvCxnSpPr>
        <p:spPr>
          <a:xfrm flipV="1">
            <a:off x="8909316" y="4576762"/>
            <a:ext cx="0" cy="200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3D74D4BA-FF60-43B2-8EF8-C39AE7CB1396}"/>
              </a:ext>
            </a:extLst>
          </p:cNvPr>
          <p:cNvCxnSpPr/>
          <p:nvPr/>
        </p:nvCxnSpPr>
        <p:spPr>
          <a:xfrm flipV="1">
            <a:off x="4886435" y="4576761"/>
            <a:ext cx="0" cy="200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9A77C498-E8EB-4B62-8C5A-00F80AA8E5FC}"/>
              </a:ext>
            </a:extLst>
          </p:cNvPr>
          <p:cNvCxnSpPr>
            <a:cxnSpLocks/>
          </p:cNvCxnSpPr>
          <p:nvPr/>
        </p:nvCxnSpPr>
        <p:spPr>
          <a:xfrm flipV="1">
            <a:off x="3516089" y="4576761"/>
            <a:ext cx="0" cy="1952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koppling 25">
            <a:extLst>
              <a:ext uri="{FF2B5EF4-FFF2-40B4-BE49-F238E27FC236}">
                <a16:creationId xmlns:a16="http://schemas.microsoft.com/office/drawing/2014/main" id="{F8D7B522-0DF4-48DC-A440-07BA8254379D}"/>
              </a:ext>
            </a:extLst>
          </p:cNvPr>
          <p:cNvCxnSpPr>
            <a:cxnSpLocks/>
            <a:stCxn id="13" idx="0"/>
            <a:endCxn id="18" idx="2"/>
          </p:cNvCxnSpPr>
          <p:nvPr/>
        </p:nvCxnSpPr>
        <p:spPr>
          <a:xfrm flipV="1">
            <a:off x="7570194" y="4576762"/>
            <a:ext cx="0" cy="200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C25631C6-83E3-4851-A798-70E685F410A7}"/>
              </a:ext>
            </a:extLst>
          </p:cNvPr>
          <p:cNvCxnSpPr>
            <a:cxnSpLocks/>
          </p:cNvCxnSpPr>
          <p:nvPr/>
        </p:nvCxnSpPr>
        <p:spPr>
          <a:xfrm flipV="1">
            <a:off x="6218954" y="4581525"/>
            <a:ext cx="0" cy="1952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5A3362EA-0963-4F1A-863D-C6A7CFE4CBCE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3545119" y="3084292"/>
            <a:ext cx="2685952" cy="7399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576ED65-1F39-488B-8F2D-894B7AEAA7CE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4888094" y="3084292"/>
            <a:ext cx="1342977" cy="7275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D1EBD707-B155-415F-A748-EBE843899D24}"/>
              </a:ext>
            </a:extLst>
          </p:cNvPr>
          <p:cNvCxnSpPr>
            <a:cxnSpLocks/>
            <a:stCxn id="17" idx="0"/>
            <a:endCxn id="20" idx="2"/>
          </p:cNvCxnSpPr>
          <p:nvPr/>
        </p:nvCxnSpPr>
        <p:spPr>
          <a:xfrm flipV="1">
            <a:off x="6231071" y="3084292"/>
            <a:ext cx="0" cy="7399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A0E0C059-E928-44EF-BDB6-98F5E0E09D69}"/>
              </a:ext>
            </a:extLst>
          </p:cNvPr>
          <p:cNvCxnSpPr>
            <a:cxnSpLocks/>
            <a:endCxn id="20" idx="2"/>
          </p:cNvCxnSpPr>
          <p:nvPr/>
        </p:nvCxnSpPr>
        <p:spPr>
          <a:xfrm flipH="1" flipV="1">
            <a:off x="6231071" y="3084292"/>
            <a:ext cx="1362992" cy="7399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71400FDE-C0E0-48F8-87A6-3841D19199E2}"/>
              </a:ext>
            </a:extLst>
          </p:cNvPr>
          <p:cNvCxnSpPr>
            <a:cxnSpLocks/>
            <a:endCxn id="20" idx="2"/>
          </p:cNvCxnSpPr>
          <p:nvPr/>
        </p:nvCxnSpPr>
        <p:spPr>
          <a:xfrm flipH="1" flipV="1">
            <a:off x="6231071" y="3084292"/>
            <a:ext cx="2725984" cy="7399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ktangel 45">
            <a:extLst>
              <a:ext uri="{FF2B5EF4-FFF2-40B4-BE49-F238E27FC236}">
                <a16:creationId xmlns:a16="http://schemas.microsoft.com/office/drawing/2014/main" id="{FF088E14-9B43-4F12-8A49-1F2DEFA4512C}"/>
              </a:ext>
            </a:extLst>
          </p:cNvPr>
          <p:cNvSpPr/>
          <p:nvPr/>
        </p:nvSpPr>
        <p:spPr>
          <a:xfrm>
            <a:off x="2919412" y="1690688"/>
            <a:ext cx="6353175" cy="308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/>
              <a:t>Non-profit</a:t>
            </a:r>
          </a:p>
        </p:txBody>
      </p:sp>
      <p:pic>
        <p:nvPicPr>
          <p:cNvPr id="52" name="Bildobjekt 51">
            <a:extLst>
              <a:ext uri="{FF2B5EF4-FFF2-40B4-BE49-F238E27FC236}">
                <a16:creationId xmlns:a16="http://schemas.microsoft.com/office/drawing/2014/main" id="{769B7480-0D6C-4031-89EA-32E57BAE18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75461"/>
            <a:ext cx="1097621" cy="1211802"/>
          </a:xfrm>
          <a:prstGeom prst="rect">
            <a:avLst/>
          </a:prstGeom>
        </p:spPr>
      </p:pic>
      <p:pic>
        <p:nvPicPr>
          <p:cNvPr id="53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0718BE28-7502-4EAF-9907-7488870FB531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77679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F3BF9CDF-6268-472B-96E1-9F3BF1EF0A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9679"/>
            <a:ext cx="1184057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3751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5FA17B-45EC-47AB-9433-070F7D41F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season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AFB956-5535-435E-89C9-BCD2F9FCC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All teams will play 6 games</a:t>
            </a:r>
          </a:p>
          <a:p>
            <a:r>
              <a:rPr lang="en-GB" sz="2400" dirty="0" err="1"/>
              <a:t>Växjö</a:t>
            </a:r>
            <a:r>
              <a:rPr lang="en-GB" sz="2400" dirty="0"/>
              <a:t> had problems with players and the organisation they were not able to participate.</a:t>
            </a:r>
          </a:p>
          <a:p>
            <a:r>
              <a:rPr lang="en-GB" sz="2400" dirty="0"/>
              <a:t>Due to bad communication between the team representatives and the league representative, very little progress with EUHL has been made. </a:t>
            </a:r>
          </a:p>
          <a:p>
            <a:r>
              <a:rPr lang="en-GB" sz="2400" dirty="0"/>
              <a:t>The process of controlling the league is very time consuming and if too much work is handed out to the teams, it will be contra-productive.</a:t>
            </a:r>
          </a:p>
          <a:p>
            <a:endParaRPr lang="en-GB" sz="24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032BEBB-1A77-42C0-9DB9-B5C040D16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75461"/>
            <a:ext cx="1097621" cy="1211802"/>
          </a:xfrm>
          <a:prstGeom prst="rect">
            <a:avLst/>
          </a:prstGeom>
        </p:spPr>
      </p:pic>
      <p:pic>
        <p:nvPicPr>
          <p:cNvPr id="5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AABF36E2-2C3D-44A4-8970-574EF573AAC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77679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C772769F-F80B-47A9-9488-00FF908028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9679"/>
            <a:ext cx="1184057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7316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C86F4A-2D89-45FE-8662-27744BDA9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Facts and figures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A28C7E-35ED-4D37-9CB9-3082D03DB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97249" cy="3764054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The longest away-game is between KTH and Lund, the traveling time is 5 hours just one way.</a:t>
            </a:r>
          </a:p>
          <a:p>
            <a:r>
              <a:rPr lang="en-GB" dirty="0"/>
              <a:t>The cost for hosting one game is; 700 euro just in referee and ice rental.</a:t>
            </a:r>
          </a:p>
          <a:p>
            <a:r>
              <a:rPr lang="en-GB" dirty="0"/>
              <a:t>KTH has won the League most times; 5 out of 7.</a:t>
            </a:r>
          </a:p>
          <a:p>
            <a:r>
              <a:rPr lang="en-GB" dirty="0"/>
              <a:t>UHL is not considered an official league by the Swedish Hockey Association.</a:t>
            </a:r>
          </a:p>
          <a:p>
            <a:r>
              <a:rPr lang="en-GB" dirty="0"/>
              <a:t> Most teams play in an additional league besides UHL</a:t>
            </a:r>
          </a:p>
          <a:p>
            <a:r>
              <a:rPr lang="en-GB" dirty="0"/>
              <a:t>All teams are managed only by students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67B6962-F86E-40ED-8297-FB2CF356F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75461"/>
            <a:ext cx="1097621" cy="1211802"/>
          </a:xfrm>
          <a:prstGeom prst="rect">
            <a:avLst/>
          </a:prstGeom>
        </p:spPr>
      </p:pic>
      <p:pic>
        <p:nvPicPr>
          <p:cNvPr id="5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25C204D1-BE83-4B6D-B917-FF9D70657C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77679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BB502212-B17A-4AFE-9590-85B0190461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9679"/>
            <a:ext cx="1184057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2977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7B73DF-BB98-4D8D-8E9C-04B6FA2DE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/>
              <a:t>Standings of 2018/2019</a:t>
            </a:r>
            <a:endParaRPr lang="en-GB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528ACA1-BE10-4F01-9ABE-C1DAE8E0A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75461"/>
            <a:ext cx="1097621" cy="1211802"/>
          </a:xfrm>
          <a:prstGeom prst="rect">
            <a:avLst/>
          </a:prstGeom>
        </p:spPr>
      </p:pic>
      <p:pic>
        <p:nvPicPr>
          <p:cNvPr id="5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D91A303F-640E-4970-9C74-03BFF4DFD41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77679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E48CCCDF-B61D-4268-930F-78FBC68D5F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9679"/>
            <a:ext cx="1184057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A93437E-BC4D-4838-9D3D-BDDC33F426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1584960"/>
            <a:ext cx="7734300" cy="368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46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620C7F-91D2-4232-97FA-AB4200603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Issues and opportunities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3B8C71-5B86-4303-91EB-9B6CAB4A5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80371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Issues</a:t>
            </a:r>
          </a:p>
          <a:p>
            <a:pPr lvl="1"/>
            <a:r>
              <a:rPr lang="en-GB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Low interest to develop the league</a:t>
            </a:r>
          </a:p>
          <a:p>
            <a:pPr lvl="1"/>
            <a:r>
              <a:rPr lang="en-GB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Teams and leagues economy</a:t>
            </a:r>
          </a:p>
          <a:p>
            <a:pPr lvl="1"/>
            <a:r>
              <a:rPr lang="en-GB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The distance between teams</a:t>
            </a:r>
          </a:p>
          <a:p>
            <a:pPr lvl="1"/>
            <a:r>
              <a:rPr lang="en-GB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The relationship with the Swedish Ice Hockey Association</a:t>
            </a:r>
          </a:p>
          <a:p>
            <a:pPr lvl="1"/>
            <a:r>
              <a:rPr lang="en-GB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A person that has time to develop the league</a:t>
            </a:r>
          </a:p>
          <a:p>
            <a:pPr lvl="1"/>
            <a:r>
              <a:rPr lang="en-GB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Teams relationship with local arenas</a:t>
            </a:r>
          </a:p>
          <a:p>
            <a:pPr lvl="1"/>
            <a:r>
              <a:rPr lang="en-GB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The difference in organisational structure between teams in the league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A103B8-B74A-483A-A960-A45F414413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Opportunities</a:t>
            </a:r>
          </a:p>
          <a:p>
            <a:pPr lvl="1"/>
            <a:r>
              <a:rPr lang="en-GB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Find people that want to develop the league</a:t>
            </a:r>
          </a:p>
          <a:p>
            <a:pPr lvl="1"/>
            <a:r>
              <a:rPr lang="en-GB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Find a league sponsor</a:t>
            </a:r>
          </a:p>
          <a:p>
            <a:pPr lvl="1"/>
            <a:r>
              <a:rPr lang="en-GB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Create efficient and easy working processes</a:t>
            </a:r>
          </a:p>
          <a:p>
            <a:pPr lvl="1"/>
            <a:r>
              <a:rPr lang="en-GB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Develop the relationship with EUHL</a:t>
            </a:r>
          </a:p>
          <a:p>
            <a:pPr lvl="1"/>
            <a:r>
              <a:rPr lang="en-GB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Develop the relationship with SAIF</a:t>
            </a:r>
          </a:p>
          <a:p>
            <a:pPr lvl="1"/>
            <a:endParaRPr lang="en-GB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265E194-7A62-4D37-8EC7-29B36F100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75461"/>
            <a:ext cx="1097621" cy="1211802"/>
          </a:xfrm>
          <a:prstGeom prst="rect">
            <a:avLst/>
          </a:prstGeom>
        </p:spPr>
      </p:pic>
      <p:pic>
        <p:nvPicPr>
          <p:cNvPr id="6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F535CD76-B9BB-4DBF-9F1A-E6392BFDCDC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77679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6228A3D5-99B9-41AC-80DC-2324D32AE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9679"/>
            <a:ext cx="1184057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183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DD1A66-6457-4ABB-845C-1DB311BA3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future of UHL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43DB5C0-DE51-4D46-95BD-CC5BAFEEF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209" y="4996209"/>
            <a:ext cx="885420" cy="21218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591132B-B188-41A3-90C1-09F7C3032A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3" r="16006"/>
          <a:stretch/>
        </p:blipFill>
        <p:spPr>
          <a:xfrm>
            <a:off x="7103537" y="4906036"/>
            <a:ext cx="624349" cy="433390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D9B7F6D6-00CA-4BB6-B93F-B0A09A52D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321" y="5016464"/>
            <a:ext cx="832291" cy="21515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C705EF2-9692-439F-B6EE-053AF8D7DF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579" y="4896339"/>
            <a:ext cx="454085" cy="45408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0A7B72DE-84F0-4835-83C9-6714581AC6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826" y="4959398"/>
            <a:ext cx="798562" cy="399281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69C8136-3C91-4129-8EF6-47C228167A7E}"/>
              </a:ext>
            </a:extLst>
          </p:cNvPr>
          <p:cNvSpPr/>
          <p:nvPr/>
        </p:nvSpPr>
        <p:spPr>
          <a:xfrm>
            <a:off x="3317074" y="4883727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495AA61-D263-4713-9EFC-7E7EAB032EFA}"/>
              </a:ext>
            </a:extLst>
          </p:cNvPr>
          <p:cNvSpPr/>
          <p:nvPr/>
        </p:nvSpPr>
        <p:spPr>
          <a:xfrm>
            <a:off x="4520521" y="4892828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21EBA1D2-5322-4929-8B33-C70200BCD1FC}"/>
              </a:ext>
            </a:extLst>
          </p:cNvPr>
          <p:cNvSpPr/>
          <p:nvPr/>
        </p:nvSpPr>
        <p:spPr>
          <a:xfrm>
            <a:off x="5721646" y="4892828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FD87B413-25B1-402C-925F-D23A49085FB0}"/>
              </a:ext>
            </a:extLst>
          </p:cNvPr>
          <p:cNvSpPr/>
          <p:nvPr/>
        </p:nvSpPr>
        <p:spPr>
          <a:xfrm>
            <a:off x="6935517" y="4892828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698B040-42DA-4C94-BBD0-B2329906B420}"/>
              </a:ext>
            </a:extLst>
          </p:cNvPr>
          <p:cNvSpPr/>
          <p:nvPr/>
        </p:nvSpPr>
        <p:spPr>
          <a:xfrm>
            <a:off x="8093101" y="4904542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60BEE45-E9F4-4BEA-B69A-E043D78398C0}"/>
              </a:ext>
            </a:extLst>
          </p:cNvPr>
          <p:cNvSpPr/>
          <p:nvPr/>
        </p:nvSpPr>
        <p:spPr>
          <a:xfrm>
            <a:off x="3335149" y="4168123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Lund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6F46B526-ED85-4809-8A48-900DF43E2A7B}"/>
              </a:ext>
            </a:extLst>
          </p:cNvPr>
          <p:cNvSpPr/>
          <p:nvPr/>
        </p:nvSpPr>
        <p:spPr>
          <a:xfrm>
            <a:off x="4523544" y="4169734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Växjö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F349D04E-B6A1-4EEE-820F-BBF46BD038E0}"/>
              </a:ext>
            </a:extLst>
          </p:cNvPr>
          <p:cNvSpPr/>
          <p:nvPr/>
        </p:nvSpPr>
        <p:spPr>
          <a:xfrm>
            <a:off x="5731575" y="4168123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 representative Chalmers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A08739AB-5E89-4115-B68F-5916BA5B2AEC}"/>
              </a:ext>
            </a:extLst>
          </p:cNvPr>
          <p:cNvSpPr/>
          <p:nvPr/>
        </p:nvSpPr>
        <p:spPr>
          <a:xfrm>
            <a:off x="6930324" y="4168123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KTH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2F928389-4343-4A7B-97F2-65F9E6979565}"/>
              </a:ext>
            </a:extLst>
          </p:cNvPr>
          <p:cNvSpPr/>
          <p:nvPr/>
        </p:nvSpPr>
        <p:spPr>
          <a:xfrm>
            <a:off x="8109930" y="4183887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Jönköping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4563761-9C54-448C-8D41-F78660BEFA71}"/>
              </a:ext>
            </a:extLst>
          </p:cNvPr>
          <p:cNvSpPr/>
          <p:nvPr/>
        </p:nvSpPr>
        <p:spPr>
          <a:xfrm>
            <a:off x="5418676" y="2675653"/>
            <a:ext cx="1688701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sv-S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</a:t>
            </a:r>
            <a:r>
              <a:rPr lang="sv-SE" sz="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UHL</a:t>
            </a: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B95496C2-CEFE-4AFF-A140-619A1A2AE6E8}"/>
              </a:ext>
            </a:extLst>
          </p:cNvPr>
          <p:cNvCxnSpPr>
            <a:cxnSpLocks/>
            <a:stCxn id="13" idx="0"/>
            <a:endCxn id="18" idx="2"/>
          </p:cNvCxnSpPr>
          <p:nvPr/>
        </p:nvCxnSpPr>
        <p:spPr>
          <a:xfrm flipV="1">
            <a:off x="8569715" y="4619205"/>
            <a:ext cx="16829" cy="2853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93A101EC-1BA6-4A76-87C2-A78C47532147}"/>
              </a:ext>
            </a:extLst>
          </p:cNvPr>
          <p:cNvCxnSpPr>
            <a:cxnSpLocks/>
            <a:stCxn id="10" idx="0"/>
            <a:endCxn id="15" idx="2"/>
          </p:cNvCxnSpPr>
          <p:nvPr/>
        </p:nvCxnSpPr>
        <p:spPr>
          <a:xfrm flipV="1">
            <a:off x="4997135" y="4605052"/>
            <a:ext cx="3023" cy="2877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360FBAB6-3097-43E2-8A89-FA85DB60402B}"/>
              </a:ext>
            </a:extLst>
          </p:cNvPr>
          <p:cNvCxnSpPr>
            <a:cxnSpLocks/>
            <a:stCxn id="12" idx="0"/>
            <a:endCxn id="17" idx="2"/>
          </p:cNvCxnSpPr>
          <p:nvPr/>
        </p:nvCxnSpPr>
        <p:spPr>
          <a:xfrm flipH="1" flipV="1">
            <a:off x="7406938" y="4603441"/>
            <a:ext cx="5193" cy="2893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13E83CA0-80A8-4338-8098-515AA2E111E2}"/>
              </a:ext>
            </a:extLst>
          </p:cNvPr>
          <p:cNvCxnSpPr>
            <a:cxnSpLocks/>
            <a:stCxn id="11" idx="0"/>
            <a:endCxn id="16" idx="2"/>
          </p:cNvCxnSpPr>
          <p:nvPr/>
        </p:nvCxnSpPr>
        <p:spPr>
          <a:xfrm flipV="1">
            <a:off x="6198260" y="4603441"/>
            <a:ext cx="9929" cy="2893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koppling 24">
            <a:extLst>
              <a:ext uri="{FF2B5EF4-FFF2-40B4-BE49-F238E27FC236}">
                <a16:creationId xmlns:a16="http://schemas.microsoft.com/office/drawing/2014/main" id="{90D37E5A-9AF6-490F-93E4-914D63FF1DE7}"/>
              </a:ext>
            </a:extLst>
          </p:cNvPr>
          <p:cNvCxnSpPr>
            <a:cxnSpLocks/>
            <a:stCxn id="14" idx="0"/>
            <a:endCxn id="19" idx="2"/>
          </p:cNvCxnSpPr>
          <p:nvPr/>
        </p:nvCxnSpPr>
        <p:spPr>
          <a:xfrm flipV="1">
            <a:off x="3811763" y="3110971"/>
            <a:ext cx="2451264" cy="1057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koppling 25">
            <a:extLst>
              <a:ext uri="{FF2B5EF4-FFF2-40B4-BE49-F238E27FC236}">
                <a16:creationId xmlns:a16="http://schemas.microsoft.com/office/drawing/2014/main" id="{A46547D1-143B-4886-861A-CF8337DE6DF3}"/>
              </a:ext>
            </a:extLst>
          </p:cNvPr>
          <p:cNvCxnSpPr>
            <a:cxnSpLocks/>
            <a:stCxn id="15" idx="0"/>
            <a:endCxn id="19" idx="2"/>
          </p:cNvCxnSpPr>
          <p:nvPr/>
        </p:nvCxnSpPr>
        <p:spPr>
          <a:xfrm flipV="1">
            <a:off x="5000158" y="3110971"/>
            <a:ext cx="1262869" cy="1058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A4434A9B-4725-46C1-9616-D2CD27917AA2}"/>
              </a:ext>
            </a:extLst>
          </p:cNvPr>
          <p:cNvCxnSpPr>
            <a:cxnSpLocks/>
            <a:stCxn id="16" idx="0"/>
            <a:endCxn id="19" idx="2"/>
          </p:cNvCxnSpPr>
          <p:nvPr/>
        </p:nvCxnSpPr>
        <p:spPr>
          <a:xfrm flipV="1">
            <a:off x="6208189" y="3110971"/>
            <a:ext cx="54838" cy="1057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koppling 27">
            <a:extLst>
              <a:ext uri="{FF2B5EF4-FFF2-40B4-BE49-F238E27FC236}">
                <a16:creationId xmlns:a16="http://schemas.microsoft.com/office/drawing/2014/main" id="{A276F9C5-CF49-412E-A560-4F9E2159789A}"/>
              </a:ext>
            </a:extLst>
          </p:cNvPr>
          <p:cNvCxnSpPr>
            <a:cxnSpLocks/>
            <a:stCxn id="17" idx="0"/>
            <a:endCxn id="19" idx="2"/>
          </p:cNvCxnSpPr>
          <p:nvPr/>
        </p:nvCxnSpPr>
        <p:spPr>
          <a:xfrm flipH="1" flipV="1">
            <a:off x="6263027" y="3110971"/>
            <a:ext cx="1143911" cy="1057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koppling 28">
            <a:extLst>
              <a:ext uri="{FF2B5EF4-FFF2-40B4-BE49-F238E27FC236}">
                <a16:creationId xmlns:a16="http://schemas.microsoft.com/office/drawing/2014/main" id="{A8DCED6F-EF0A-4A09-BF9F-1905CACD8CD0}"/>
              </a:ext>
            </a:extLst>
          </p:cNvPr>
          <p:cNvCxnSpPr>
            <a:cxnSpLocks/>
            <a:stCxn id="18" idx="0"/>
            <a:endCxn id="19" idx="2"/>
          </p:cNvCxnSpPr>
          <p:nvPr/>
        </p:nvCxnSpPr>
        <p:spPr>
          <a:xfrm flipH="1" flipV="1">
            <a:off x="6263027" y="3110971"/>
            <a:ext cx="2323517" cy="10729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ktangel 29">
            <a:extLst>
              <a:ext uri="{FF2B5EF4-FFF2-40B4-BE49-F238E27FC236}">
                <a16:creationId xmlns:a16="http://schemas.microsoft.com/office/drawing/2014/main" id="{1C526623-0810-4C1C-B66F-EC1A29E380B7}"/>
              </a:ext>
            </a:extLst>
          </p:cNvPr>
          <p:cNvSpPr/>
          <p:nvPr/>
        </p:nvSpPr>
        <p:spPr>
          <a:xfrm>
            <a:off x="2085790" y="4880284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DF65BAE1-1A78-4B9A-9902-AC104F316B35}"/>
              </a:ext>
            </a:extLst>
          </p:cNvPr>
          <p:cNvSpPr/>
          <p:nvPr/>
        </p:nvSpPr>
        <p:spPr>
          <a:xfrm>
            <a:off x="2095719" y="4155579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New team 2</a:t>
            </a:r>
          </a:p>
        </p:txBody>
      </p:sp>
      <p:cxnSp>
        <p:nvCxnSpPr>
          <p:cNvPr id="32" name="Rak koppling 31">
            <a:extLst>
              <a:ext uri="{FF2B5EF4-FFF2-40B4-BE49-F238E27FC236}">
                <a16:creationId xmlns:a16="http://schemas.microsoft.com/office/drawing/2014/main" id="{308DF577-A7BF-408A-A4CF-B101047D26E0}"/>
              </a:ext>
            </a:extLst>
          </p:cNvPr>
          <p:cNvCxnSpPr>
            <a:cxnSpLocks/>
            <a:stCxn id="30" idx="0"/>
            <a:endCxn id="31" idx="2"/>
          </p:cNvCxnSpPr>
          <p:nvPr/>
        </p:nvCxnSpPr>
        <p:spPr>
          <a:xfrm flipV="1">
            <a:off x="2562404" y="4590897"/>
            <a:ext cx="9929" cy="2893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FDBF7CBF-B99E-4583-BA7D-CE7B6754794E}"/>
              </a:ext>
            </a:extLst>
          </p:cNvPr>
          <p:cNvCxnSpPr>
            <a:cxnSpLocks/>
            <a:stCxn id="31" idx="0"/>
            <a:endCxn id="19" idx="2"/>
          </p:cNvCxnSpPr>
          <p:nvPr/>
        </p:nvCxnSpPr>
        <p:spPr>
          <a:xfrm flipV="1">
            <a:off x="2572333" y="3110971"/>
            <a:ext cx="3690694" cy="10446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ktangel 33">
            <a:extLst>
              <a:ext uri="{FF2B5EF4-FFF2-40B4-BE49-F238E27FC236}">
                <a16:creationId xmlns:a16="http://schemas.microsoft.com/office/drawing/2014/main" id="{2C05758C-C1F6-4B74-987B-9171A298C2B3}"/>
              </a:ext>
            </a:extLst>
          </p:cNvPr>
          <p:cNvSpPr/>
          <p:nvPr/>
        </p:nvSpPr>
        <p:spPr>
          <a:xfrm>
            <a:off x="9263948" y="4904542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63C64D9A-5754-49AA-A0A8-52BD69E073D4}"/>
              </a:ext>
            </a:extLst>
          </p:cNvPr>
          <p:cNvSpPr/>
          <p:nvPr/>
        </p:nvSpPr>
        <p:spPr>
          <a:xfrm>
            <a:off x="9289536" y="4181191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New team 3</a:t>
            </a:r>
          </a:p>
        </p:txBody>
      </p: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7B271B38-29A4-4E77-ADFE-0E9A34709452}"/>
              </a:ext>
            </a:extLst>
          </p:cNvPr>
          <p:cNvCxnSpPr>
            <a:cxnSpLocks/>
            <a:stCxn id="34" idx="0"/>
            <a:endCxn id="35" idx="2"/>
          </p:cNvCxnSpPr>
          <p:nvPr/>
        </p:nvCxnSpPr>
        <p:spPr>
          <a:xfrm flipV="1">
            <a:off x="9740562" y="4616509"/>
            <a:ext cx="25588" cy="2880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koppling 36">
            <a:extLst>
              <a:ext uri="{FF2B5EF4-FFF2-40B4-BE49-F238E27FC236}">
                <a16:creationId xmlns:a16="http://schemas.microsoft.com/office/drawing/2014/main" id="{5D379FA6-9FDB-43D7-9717-74314827D464}"/>
              </a:ext>
            </a:extLst>
          </p:cNvPr>
          <p:cNvCxnSpPr>
            <a:stCxn id="35" idx="0"/>
            <a:endCxn id="19" idx="2"/>
          </p:cNvCxnSpPr>
          <p:nvPr/>
        </p:nvCxnSpPr>
        <p:spPr>
          <a:xfrm flipH="1" flipV="1">
            <a:off x="6263027" y="3110971"/>
            <a:ext cx="3503123" cy="10702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ruta 37">
            <a:extLst>
              <a:ext uri="{FF2B5EF4-FFF2-40B4-BE49-F238E27FC236}">
                <a16:creationId xmlns:a16="http://schemas.microsoft.com/office/drawing/2014/main" id="{1E808857-0BC3-4114-A927-188070AD46E7}"/>
              </a:ext>
            </a:extLst>
          </p:cNvPr>
          <p:cNvSpPr txBox="1"/>
          <p:nvPr/>
        </p:nvSpPr>
        <p:spPr>
          <a:xfrm>
            <a:off x="2197722" y="4938651"/>
            <a:ext cx="61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New team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235CBC19-51A6-4AB8-84E2-6330BA7B8890}"/>
              </a:ext>
            </a:extLst>
          </p:cNvPr>
          <p:cNvSpPr txBox="1"/>
          <p:nvPr/>
        </p:nvSpPr>
        <p:spPr>
          <a:xfrm>
            <a:off x="9449787" y="4953688"/>
            <a:ext cx="61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New team</a:t>
            </a:r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B5C2BE23-F722-4146-B8EB-550C6B07B20D}"/>
              </a:ext>
            </a:extLst>
          </p:cNvPr>
          <p:cNvSpPr/>
          <p:nvPr/>
        </p:nvSpPr>
        <p:spPr>
          <a:xfrm>
            <a:off x="5418676" y="1835389"/>
            <a:ext cx="1688701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sv-S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 </a:t>
            </a:r>
            <a:r>
              <a:rPr lang="sv-SE" sz="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League</a:t>
            </a:r>
          </a:p>
        </p:txBody>
      </p:sp>
      <p:cxnSp>
        <p:nvCxnSpPr>
          <p:cNvPr id="63" name="Rak koppling 62">
            <a:extLst>
              <a:ext uri="{FF2B5EF4-FFF2-40B4-BE49-F238E27FC236}">
                <a16:creationId xmlns:a16="http://schemas.microsoft.com/office/drawing/2014/main" id="{95E5023A-4207-4DCB-98F4-99DAEA9A4A08}"/>
              </a:ext>
            </a:extLst>
          </p:cNvPr>
          <p:cNvCxnSpPr>
            <a:stCxn id="61" idx="2"/>
            <a:endCxn id="19" idx="0"/>
          </p:cNvCxnSpPr>
          <p:nvPr/>
        </p:nvCxnSpPr>
        <p:spPr>
          <a:xfrm>
            <a:off x="6263027" y="2270707"/>
            <a:ext cx="0" cy="4049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ktangel 63">
            <a:extLst>
              <a:ext uri="{FF2B5EF4-FFF2-40B4-BE49-F238E27FC236}">
                <a16:creationId xmlns:a16="http://schemas.microsoft.com/office/drawing/2014/main" id="{99193A32-70FC-4ED5-A3AB-C0B9464338B0}"/>
              </a:ext>
            </a:extLst>
          </p:cNvPr>
          <p:cNvSpPr/>
          <p:nvPr/>
        </p:nvSpPr>
        <p:spPr>
          <a:xfrm>
            <a:off x="919449" y="4881369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FAC0E444-7B4F-4A5E-A593-B2FA5336E1A1}"/>
              </a:ext>
            </a:extLst>
          </p:cNvPr>
          <p:cNvSpPr/>
          <p:nvPr/>
        </p:nvSpPr>
        <p:spPr>
          <a:xfrm>
            <a:off x="929378" y="4156664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New team 1</a:t>
            </a:r>
          </a:p>
        </p:txBody>
      </p:sp>
      <p:cxnSp>
        <p:nvCxnSpPr>
          <p:cNvPr id="66" name="Rak koppling 65">
            <a:extLst>
              <a:ext uri="{FF2B5EF4-FFF2-40B4-BE49-F238E27FC236}">
                <a16:creationId xmlns:a16="http://schemas.microsoft.com/office/drawing/2014/main" id="{4FFCF096-6D5B-4553-AAB1-D09817255EAB}"/>
              </a:ext>
            </a:extLst>
          </p:cNvPr>
          <p:cNvCxnSpPr>
            <a:cxnSpLocks/>
            <a:stCxn id="64" idx="0"/>
            <a:endCxn id="65" idx="2"/>
          </p:cNvCxnSpPr>
          <p:nvPr/>
        </p:nvCxnSpPr>
        <p:spPr>
          <a:xfrm flipV="1">
            <a:off x="1396063" y="4591982"/>
            <a:ext cx="9929" cy="2893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ak koppling 66">
            <a:extLst>
              <a:ext uri="{FF2B5EF4-FFF2-40B4-BE49-F238E27FC236}">
                <a16:creationId xmlns:a16="http://schemas.microsoft.com/office/drawing/2014/main" id="{50684D3C-A746-4786-B959-96A2BD2ACA66}"/>
              </a:ext>
            </a:extLst>
          </p:cNvPr>
          <p:cNvCxnSpPr>
            <a:cxnSpLocks/>
            <a:stCxn id="65" idx="0"/>
            <a:endCxn id="19" idx="2"/>
          </p:cNvCxnSpPr>
          <p:nvPr/>
        </p:nvCxnSpPr>
        <p:spPr>
          <a:xfrm flipV="1">
            <a:off x="1405992" y="3110971"/>
            <a:ext cx="4857035" cy="10456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ruta 72">
            <a:extLst>
              <a:ext uri="{FF2B5EF4-FFF2-40B4-BE49-F238E27FC236}">
                <a16:creationId xmlns:a16="http://schemas.microsoft.com/office/drawing/2014/main" id="{B4D27210-6923-4CF4-9D2E-A55AE3126157}"/>
              </a:ext>
            </a:extLst>
          </p:cNvPr>
          <p:cNvSpPr txBox="1"/>
          <p:nvPr/>
        </p:nvSpPr>
        <p:spPr>
          <a:xfrm>
            <a:off x="1076831" y="4938651"/>
            <a:ext cx="61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New team</a:t>
            </a: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FCC08099-0548-48D0-925E-77937E6810B2}"/>
              </a:ext>
            </a:extLst>
          </p:cNvPr>
          <p:cNvSpPr/>
          <p:nvPr/>
        </p:nvSpPr>
        <p:spPr>
          <a:xfrm>
            <a:off x="10400572" y="4898967"/>
            <a:ext cx="953228" cy="52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AC1262C6-6407-4C08-93C0-BC755C5F0FEC}"/>
              </a:ext>
            </a:extLst>
          </p:cNvPr>
          <p:cNvSpPr/>
          <p:nvPr/>
        </p:nvSpPr>
        <p:spPr>
          <a:xfrm>
            <a:off x="10410501" y="4185497"/>
            <a:ext cx="953228" cy="435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r>
              <a:rPr lang="sv-S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representative New team 4</a:t>
            </a:r>
          </a:p>
        </p:txBody>
      </p:sp>
      <p:cxnSp>
        <p:nvCxnSpPr>
          <p:cNvPr id="76" name="Rak koppling 75">
            <a:extLst>
              <a:ext uri="{FF2B5EF4-FFF2-40B4-BE49-F238E27FC236}">
                <a16:creationId xmlns:a16="http://schemas.microsoft.com/office/drawing/2014/main" id="{69626666-17DE-4010-884E-2BA24A89AAA4}"/>
              </a:ext>
            </a:extLst>
          </p:cNvPr>
          <p:cNvCxnSpPr>
            <a:cxnSpLocks/>
            <a:stCxn id="74" idx="0"/>
            <a:endCxn id="75" idx="2"/>
          </p:cNvCxnSpPr>
          <p:nvPr/>
        </p:nvCxnSpPr>
        <p:spPr>
          <a:xfrm flipV="1">
            <a:off x="10877186" y="4620815"/>
            <a:ext cx="9929" cy="278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ak koppling 76">
            <a:extLst>
              <a:ext uri="{FF2B5EF4-FFF2-40B4-BE49-F238E27FC236}">
                <a16:creationId xmlns:a16="http://schemas.microsoft.com/office/drawing/2014/main" id="{6A4995F1-D17D-4DB9-9EA3-AD710E8E3458}"/>
              </a:ext>
            </a:extLst>
          </p:cNvPr>
          <p:cNvCxnSpPr>
            <a:cxnSpLocks/>
            <a:stCxn id="75" idx="0"/>
            <a:endCxn id="19" idx="2"/>
          </p:cNvCxnSpPr>
          <p:nvPr/>
        </p:nvCxnSpPr>
        <p:spPr>
          <a:xfrm flipH="1" flipV="1">
            <a:off x="6263027" y="3110971"/>
            <a:ext cx="4624088" cy="10745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textruta 78">
            <a:extLst>
              <a:ext uri="{FF2B5EF4-FFF2-40B4-BE49-F238E27FC236}">
                <a16:creationId xmlns:a16="http://schemas.microsoft.com/office/drawing/2014/main" id="{C22A1303-219D-4AC0-897D-3F71275F13AE}"/>
              </a:ext>
            </a:extLst>
          </p:cNvPr>
          <p:cNvSpPr txBox="1"/>
          <p:nvPr/>
        </p:nvSpPr>
        <p:spPr>
          <a:xfrm>
            <a:off x="10586114" y="4947796"/>
            <a:ext cx="61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New team</a:t>
            </a:r>
          </a:p>
        </p:txBody>
      </p:sp>
      <p:sp>
        <p:nvSpPr>
          <p:cNvPr id="107" name="textruta 106">
            <a:extLst>
              <a:ext uri="{FF2B5EF4-FFF2-40B4-BE49-F238E27FC236}">
                <a16:creationId xmlns:a16="http://schemas.microsoft.com/office/drawing/2014/main" id="{1B00195B-B8C8-4514-8FBB-1B297A79A195}"/>
              </a:ext>
            </a:extLst>
          </p:cNvPr>
          <p:cNvSpPr txBox="1"/>
          <p:nvPr/>
        </p:nvSpPr>
        <p:spPr>
          <a:xfrm>
            <a:off x="827542" y="1645589"/>
            <a:ext cx="41645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9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24 games for each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Play-off and a final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 schedule that respect exam periods</a:t>
            </a:r>
          </a:p>
          <a:p>
            <a:endParaRPr lang="en-GB" dirty="0"/>
          </a:p>
        </p:txBody>
      </p:sp>
      <p:cxnSp>
        <p:nvCxnSpPr>
          <p:cNvPr id="110" name="Rak koppling 109">
            <a:extLst>
              <a:ext uri="{FF2B5EF4-FFF2-40B4-BE49-F238E27FC236}">
                <a16:creationId xmlns:a16="http://schemas.microsoft.com/office/drawing/2014/main" id="{26060E5F-4CDD-4BAA-84A4-3865707250C6}"/>
              </a:ext>
            </a:extLst>
          </p:cNvPr>
          <p:cNvCxnSpPr>
            <a:stCxn id="14" idx="2"/>
            <a:endCxn id="9" idx="0"/>
          </p:cNvCxnSpPr>
          <p:nvPr/>
        </p:nvCxnSpPr>
        <p:spPr>
          <a:xfrm flipH="1">
            <a:off x="3793688" y="4603441"/>
            <a:ext cx="18075" cy="2802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textruta 112">
            <a:extLst>
              <a:ext uri="{FF2B5EF4-FFF2-40B4-BE49-F238E27FC236}">
                <a16:creationId xmlns:a16="http://schemas.microsoft.com/office/drawing/2014/main" id="{6D5AEA4D-0889-4164-A599-81FB397DE8C9}"/>
              </a:ext>
            </a:extLst>
          </p:cNvPr>
          <p:cNvSpPr txBox="1"/>
          <p:nvPr/>
        </p:nvSpPr>
        <p:spPr>
          <a:xfrm>
            <a:off x="7406938" y="1802125"/>
            <a:ext cx="41645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 board that is responsible of the league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Update content in real rime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Find a league sponsor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 a better relationship with EUHL, SAIF and SIHF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29" name="Bildobjekt 128">
            <a:extLst>
              <a:ext uri="{FF2B5EF4-FFF2-40B4-BE49-F238E27FC236}">
                <a16:creationId xmlns:a16="http://schemas.microsoft.com/office/drawing/2014/main" id="{016A5D00-848E-46ED-AD0A-39B733C992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75461"/>
            <a:ext cx="1097621" cy="1211802"/>
          </a:xfrm>
          <a:prstGeom prst="rect">
            <a:avLst/>
          </a:prstGeom>
        </p:spPr>
      </p:pic>
      <p:pic>
        <p:nvPicPr>
          <p:cNvPr id="130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393E25C7-253D-4AAD-BDAE-C0311DFFF04D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77679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D88D28B9-9EDC-411C-931B-D69F7F9176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9679"/>
            <a:ext cx="1184057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Bildobjekt 131">
            <a:extLst>
              <a:ext uri="{FF2B5EF4-FFF2-40B4-BE49-F238E27FC236}">
                <a16:creationId xmlns:a16="http://schemas.microsoft.com/office/drawing/2014/main" id="{2E4B8BC3-F41E-4950-83C8-8AC1C2FF90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66583"/>
            <a:ext cx="1097621" cy="1211802"/>
          </a:xfrm>
          <a:prstGeom prst="rect">
            <a:avLst/>
          </a:prstGeom>
        </p:spPr>
      </p:pic>
      <p:pic>
        <p:nvPicPr>
          <p:cNvPr id="133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3F910822-EEF6-450A-92E7-4351F6044975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68801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E2042A79-0E5C-4995-A868-7DF2E8ADE2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0801"/>
            <a:ext cx="1184057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9407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CE34AC-59BF-4067-A624-EF566D90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Suggestion 	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0735CB9-B7CC-4A28-9694-25E0AF6B3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34" y="2771020"/>
            <a:ext cx="1106583" cy="1221697"/>
          </a:xfrm>
          <a:prstGeom prst="rect">
            <a:avLst/>
          </a:prstGeom>
        </p:spPr>
      </p:pic>
      <p:sp>
        <p:nvSpPr>
          <p:cNvPr id="6" name="Ellips 5">
            <a:extLst>
              <a:ext uri="{FF2B5EF4-FFF2-40B4-BE49-F238E27FC236}">
                <a16:creationId xmlns:a16="http://schemas.microsoft.com/office/drawing/2014/main" id="{27953CB7-32E7-437A-BB79-8AA130422E4F}"/>
              </a:ext>
            </a:extLst>
          </p:cNvPr>
          <p:cNvSpPr/>
          <p:nvPr/>
        </p:nvSpPr>
        <p:spPr>
          <a:xfrm>
            <a:off x="5646198" y="2047875"/>
            <a:ext cx="2548799" cy="23376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1FE2159-9F71-4341-BB35-23B257902DAB}"/>
              </a:ext>
            </a:extLst>
          </p:cNvPr>
          <p:cNvSpPr txBox="1"/>
          <p:nvPr/>
        </p:nvSpPr>
        <p:spPr>
          <a:xfrm>
            <a:off x="9612912" y="2924898"/>
            <a:ext cx="1737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Finland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5AEA1E0-D727-4FDE-9560-6C1FAC19ECAE}"/>
              </a:ext>
            </a:extLst>
          </p:cNvPr>
          <p:cNvSpPr txBox="1"/>
          <p:nvPr/>
        </p:nvSpPr>
        <p:spPr>
          <a:xfrm>
            <a:off x="9508468" y="4154427"/>
            <a:ext cx="1737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Estonia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D9A4F848-2B81-42E8-B58E-AA0C1745B74E}"/>
              </a:ext>
            </a:extLst>
          </p:cNvPr>
          <p:cNvSpPr txBox="1"/>
          <p:nvPr/>
        </p:nvSpPr>
        <p:spPr>
          <a:xfrm>
            <a:off x="8954159" y="5311554"/>
            <a:ext cx="198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Latvia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6837256-1911-4CF8-8E94-2C5A84F2943B}"/>
              </a:ext>
            </a:extLst>
          </p:cNvPr>
          <p:cNvSpPr txBox="1"/>
          <p:nvPr/>
        </p:nvSpPr>
        <p:spPr>
          <a:xfrm>
            <a:off x="6434137" y="800513"/>
            <a:ext cx="441007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500" b="1" dirty="0"/>
              <a:t>EUHL North Division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734ED5B7-F42A-4DB0-9564-63FACF32B595}"/>
              </a:ext>
            </a:extLst>
          </p:cNvPr>
          <p:cNvSpPr txBox="1"/>
          <p:nvPr/>
        </p:nvSpPr>
        <p:spPr>
          <a:xfrm>
            <a:off x="838200" y="2065124"/>
            <a:ext cx="404336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The Swedish UHL will still exist and be part of the North Division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Games played between Swedish teams will be part of both the Swedish UHL and North Division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Statistics from Swedish and North Division games are uploaded to EUHL website and </a:t>
            </a:r>
            <a:r>
              <a:rPr lang="en-GB" sz="1400" dirty="0" err="1"/>
              <a:t>Eliteprospects</a:t>
            </a:r>
            <a:endParaRPr lang="en-GB" sz="1400" dirty="0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1D9BFD34-07CB-4890-B11D-04E15C25C18C}"/>
              </a:ext>
            </a:extLst>
          </p:cNvPr>
          <p:cNvSpPr/>
          <p:nvPr/>
        </p:nvSpPr>
        <p:spPr>
          <a:xfrm>
            <a:off x="9609588" y="2665864"/>
            <a:ext cx="967596" cy="9381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BB1066AC-9F64-4E75-84F2-6F124C8D39E4}"/>
              </a:ext>
            </a:extLst>
          </p:cNvPr>
          <p:cNvSpPr/>
          <p:nvPr/>
        </p:nvSpPr>
        <p:spPr>
          <a:xfrm>
            <a:off x="9508468" y="3907321"/>
            <a:ext cx="900904" cy="9167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E7023C67-F39F-4F53-882D-09450E1DF70B}"/>
              </a:ext>
            </a:extLst>
          </p:cNvPr>
          <p:cNvSpPr/>
          <p:nvPr/>
        </p:nvSpPr>
        <p:spPr>
          <a:xfrm>
            <a:off x="8842229" y="5045066"/>
            <a:ext cx="967596" cy="9381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F81316B-9C84-46FD-8DCB-0BA2EBE4DF69}"/>
              </a:ext>
            </a:extLst>
          </p:cNvPr>
          <p:cNvSpPr txBox="1"/>
          <p:nvPr/>
        </p:nvSpPr>
        <p:spPr>
          <a:xfrm>
            <a:off x="6412470" y="2316355"/>
            <a:ext cx="1418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Sweden</a:t>
            </a:r>
          </a:p>
        </p:txBody>
      </p:sp>
      <p:cxnSp>
        <p:nvCxnSpPr>
          <p:cNvPr id="25" name="Rak pilkoppling 24">
            <a:extLst>
              <a:ext uri="{FF2B5EF4-FFF2-40B4-BE49-F238E27FC236}">
                <a16:creationId xmlns:a16="http://schemas.microsoft.com/office/drawing/2014/main" id="{997CFA0A-C52A-43B4-BCBC-B3B1448456F4}"/>
              </a:ext>
            </a:extLst>
          </p:cNvPr>
          <p:cNvCxnSpPr>
            <a:cxnSpLocks/>
          </p:cNvCxnSpPr>
          <p:nvPr/>
        </p:nvCxnSpPr>
        <p:spPr>
          <a:xfrm flipV="1">
            <a:off x="10013721" y="3604007"/>
            <a:ext cx="0" cy="2532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k pilkoppling 26">
            <a:extLst>
              <a:ext uri="{FF2B5EF4-FFF2-40B4-BE49-F238E27FC236}">
                <a16:creationId xmlns:a16="http://schemas.microsoft.com/office/drawing/2014/main" id="{95F2EAC5-4F88-4BC8-AD10-FF142E6DB7F3}"/>
              </a:ext>
            </a:extLst>
          </p:cNvPr>
          <p:cNvCxnSpPr>
            <a:cxnSpLocks/>
          </p:cNvCxnSpPr>
          <p:nvPr/>
        </p:nvCxnSpPr>
        <p:spPr>
          <a:xfrm flipV="1">
            <a:off x="9581997" y="4801643"/>
            <a:ext cx="124767" cy="25531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Båge 29">
            <a:extLst>
              <a:ext uri="{FF2B5EF4-FFF2-40B4-BE49-F238E27FC236}">
                <a16:creationId xmlns:a16="http://schemas.microsoft.com/office/drawing/2014/main" id="{E9052395-5C92-4C89-B011-6C65FB5D709B}"/>
              </a:ext>
            </a:extLst>
          </p:cNvPr>
          <p:cNvSpPr/>
          <p:nvPr/>
        </p:nvSpPr>
        <p:spPr>
          <a:xfrm rot="1557164">
            <a:off x="8292966" y="3024346"/>
            <a:ext cx="2297619" cy="2861244"/>
          </a:xfrm>
          <a:prstGeom prst="arc">
            <a:avLst>
              <a:gd name="adj1" fmla="val 17457688"/>
              <a:gd name="adj2" fmla="val 2500988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Båge 30">
            <a:extLst>
              <a:ext uri="{FF2B5EF4-FFF2-40B4-BE49-F238E27FC236}">
                <a16:creationId xmlns:a16="http://schemas.microsoft.com/office/drawing/2014/main" id="{8346F91F-3BD1-4A13-B39D-88074E155E25}"/>
              </a:ext>
            </a:extLst>
          </p:cNvPr>
          <p:cNvSpPr/>
          <p:nvPr/>
        </p:nvSpPr>
        <p:spPr>
          <a:xfrm rot="2025949">
            <a:off x="7026009" y="3210104"/>
            <a:ext cx="702438" cy="691892"/>
          </a:xfrm>
          <a:prstGeom prst="arc">
            <a:avLst>
              <a:gd name="adj1" fmla="val 11174682"/>
              <a:gd name="adj2" fmla="val 8837961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6FA97950-C052-42D1-BB25-1C39865F42A8}"/>
              </a:ext>
            </a:extLst>
          </p:cNvPr>
          <p:cNvSpPr/>
          <p:nvPr/>
        </p:nvSpPr>
        <p:spPr>
          <a:xfrm rot="1117832">
            <a:off x="8432365" y="2381432"/>
            <a:ext cx="2548799" cy="38355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33" name="Rak pilkoppling 32">
            <a:extLst>
              <a:ext uri="{FF2B5EF4-FFF2-40B4-BE49-F238E27FC236}">
                <a16:creationId xmlns:a16="http://schemas.microsoft.com/office/drawing/2014/main" id="{90FE6E9F-5A72-46C9-BC28-346E95CDFAEE}"/>
              </a:ext>
            </a:extLst>
          </p:cNvPr>
          <p:cNvCxnSpPr>
            <a:cxnSpLocks/>
          </p:cNvCxnSpPr>
          <p:nvPr/>
        </p:nvCxnSpPr>
        <p:spPr>
          <a:xfrm flipH="1" flipV="1">
            <a:off x="8131946" y="3730643"/>
            <a:ext cx="245542" cy="1266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Bildobjekt 34">
            <a:extLst>
              <a:ext uri="{FF2B5EF4-FFF2-40B4-BE49-F238E27FC236}">
                <a16:creationId xmlns:a16="http://schemas.microsoft.com/office/drawing/2014/main" id="{7BB5FBF3-0A50-4B41-9E88-2114A978B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085" y="66583"/>
            <a:ext cx="1097621" cy="1211802"/>
          </a:xfrm>
          <a:prstGeom prst="rect">
            <a:avLst/>
          </a:prstGeom>
        </p:spPr>
      </p:pic>
      <p:pic>
        <p:nvPicPr>
          <p:cNvPr id="36" name="Obrázok 1" descr="../../../../../Library/Containers/com.apple.mail/Data/Library/Mail%20Downloads/88A09B75-BE16-4052-8037-8B58F0D81B01/erasmus-eng.">
            <a:extLst>
              <a:ext uri="{FF2B5EF4-FFF2-40B4-BE49-F238E27FC236}">
                <a16:creationId xmlns:a16="http://schemas.microsoft.com/office/drawing/2014/main" id="{2B6E4E81-9848-4A95-8599-24BAD60EB37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6" y="5868801"/>
            <a:ext cx="37008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Obrázok 2" descr="../../../../../Library/Containers/com.apple.mail/Data/Library/Mail%20Downloads/E7975F17-C262-49DF-A683-1CB9372A9BE8/euha-circle-logo-v02.">
            <a:extLst>
              <a:ext uri="{FF2B5EF4-FFF2-40B4-BE49-F238E27FC236}">
                <a16:creationId xmlns:a16="http://schemas.microsoft.com/office/drawing/2014/main" id="{2C79D43C-167D-4546-BE8E-3B84C70D15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649" y="5580801"/>
            <a:ext cx="1184057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9841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12001</TotalTime>
  <Words>418</Words>
  <Application>Microsoft Office PowerPoint</Application>
  <PresentationFormat>Bredbild</PresentationFormat>
  <Paragraphs>73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Swedish University Hockey League (UHL)</vt:lpstr>
      <vt:lpstr>Overview of UHL</vt:lpstr>
      <vt:lpstr>Structure</vt:lpstr>
      <vt:lpstr>This season</vt:lpstr>
      <vt:lpstr>Facts and figures</vt:lpstr>
      <vt:lpstr>Standings of 2018/2019</vt:lpstr>
      <vt:lpstr>Issues and opportunities</vt:lpstr>
      <vt:lpstr>The future of UHL</vt:lpstr>
      <vt:lpstr>Suggestion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Swedish University Hockey League (UHL)</dc:title>
  <dc:creator>David Östlin</dc:creator>
  <cp:lastModifiedBy>David Östlin</cp:lastModifiedBy>
  <cp:revision>30</cp:revision>
  <dcterms:created xsi:type="dcterms:W3CDTF">2018-05-18T07:24:39Z</dcterms:created>
  <dcterms:modified xsi:type="dcterms:W3CDTF">2019-04-01T14:47:56Z</dcterms:modified>
</cp:coreProperties>
</file>