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
  </p:notesMasterIdLst>
  <p:sldIdLst>
    <p:sldId id="256" r:id="rId2"/>
    <p:sldId id="279" r:id="rId3"/>
    <p:sldId id="257" r:id="rId4"/>
    <p:sldId id="282" r:id="rId5"/>
    <p:sldId id="281" r:id="rId6"/>
    <p:sldId id="283" r:id="rId7"/>
    <p:sldId id="284"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194F"/>
    <a:srgbClr val="0B538F"/>
    <a:srgbClr val="9C7437"/>
    <a:srgbClr val="9A72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3DBF3C-A48B-43DE-BD78-FC5B8859D8CE}" v="41" dt="2019-03-16T11:35:45.1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7" autoAdjust="0"/>
    <p:restoredTop sz="87103" autoAdjust="0"/>
  </p:normalViewPr>
  <p:slideViewPr>
    <p:cSldViewPr snapToGrid="0">
      <p:cViewPr varScale="1">
        <p:scale>
          <a:sx n="80" d="100"/>
          <a:sy n="80" d="100"/>
        </p:scale>
        <p:origin x="54" y="315"/>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DECF94-5FBE-4A00-B7CE-2EA3639F20B7}" type="datetimeFigureOut">
              <a:rPr lang="en-GB" smtClean="0"/>
              <a:t>18/03/2019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375E85-1F75-4ABF-88DA-FF07832BDC74}" type="slidenum">
              <a:rPr lang="en-GB" smtClean="0"/>
              <a:t>‹#›</a:t>
            </a:fld>
            <a:endParaRPr lang="en-GB"/>
          </a:p>
        </p:txBody>
      </p:sp>
    </p:spTree>
    <p:extLst>
      <p:ext uri="{BB962C8B-B14F-4D97-AF65-F5344CB8AC3E}">
        <p14:creationId xmlns:p14="http://schemas.microsoft.com/office/powerpoint/2010/main" val="3513461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375E85-1F75-4ABF-88DA-FF07832BDC74}" type="slidenum">
              <a:rPr lang="en-GB" smtClean="0"/>
              <a:t>1</a:t>
            </a:fld>
            <a:endParaRPr lang="en-GB"/>
          </a:p>
        </p:txBody>
      </p:sp>
    </p:spTree>
    <p:extLst>
      <p:ext uri="{BB962C8B-B14F-4D97-AF65-F5344CB8AC3E}">
        <p14:creationId xmlns:p14="http://schemas.microsoft.com/office/powerpoint/2010/main" val="1291744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https://ourworldindata.org/life-expectancy</a:t>
            </a:r>
          </a:p>
          <a:p>
            <a:endParaRPr lang="en-GB" dirty="0"/>
          </a:p>
          <a:p>
            <a:r>
              <a:rPr lang="en-GB" b="1" dirty="0"/>
              <a:t>Life expectancy and intelligence</a:t>
            </a:r>
          </a:p>
          <a:p>
            <a:r>
              <a:rPr lang="en-GB" dirty="0"/>
              <a:t>A recent study by Rosalind Arden et al (2015)9 </a:t>
            </a:r>
            <a:r>
              <a:rPr lang="en-GB" dirty="0" err="1"/>
              <a:t>analyzes</a:t>
            </a:r>
            <a:r>
              <a:rPr lang="en-GB" dirty="0"/>
              <a:t> the causes for the link between intelligence and longer lifespan. They note that many previous studies have found this correlation but that distinguishing the direction of the causality in this relationship is difficult. Common causes posited include socioeconomic status affecting both intelligence and life expectancy, higher intelligence causing more healthy </a:t>
            </a:r>
            <a:r>
              <a:rPr lang="en-GB" dirty="0" err="1"/>
              <a:t>behavior</a:t>
            </a:r>
            <a:r>
              <a:rPr lang="en-GB" dirty="0"/>
              <a:t> choices, and shared genetic factors influencing both intelligence and health. By </a:t>
            </a:r>
            <a:r>
              <a:rPr lang="en-GB" dirty="0" err="1"/>
              <a:t>analyzing</a:t>
            </a:r>
            <a:r>
              <a:rPr lang="en-GB" dirty="0"/>
              <a:t> three data sets of twins from the US, Sweden and Denmark, they determined that genetic factors contributed the most to the correlation between lifespan and intelligence.</a:t>
            </a:r>
          </a:p>
        </p:txBody>
      </p:sp>
      <p:sp>
        <p:nvSpPr>
          <p:cNvPr id="4" name="Slide Number Placeholder 3"/>
          <p:cNvSpPr>
            <a:spLocks noGrp="1"/>
          </p:cNvSpPr>
          <p:nvPr>
            <p:ph type="sldNum" sz="quarter" idx="5"/>
          </p:nvPr>
        </p:nvSpPr>
        <p:spPr/>
        <p:txBody>
          <a:bodyPr/>
          <a:lstStyle/>
          <a:p>
            <a:fld id="{45375E85-1F75-4ABF-88DA-FF07832BDC74}" type="slidenum">
              <a:rPr lang="en-GB" smtClean="0"/>
              <a:t>3</a:t>
            </a:fld>
            <a:endParaRPr lang="en-GB"/>
          </a:p>
        </p:txBody>
      </p:sp>
    </p:spTree>
    <p:extLst>
      <p:ext uri="{BB962C8B-B14F-4D97-AF65-F5344CB8AC3E}">
        <p14:creationId xmlns:p14="http://schemas.microsoft.com/office/powerpoint/2010/main" val="1081017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375E85-1F75-4ABF-88DA-FF07832BDC74}" type="slidenum">
              <a:rPr lang="en-GB" smtClean="0"/>
              <a:t>5</a:t>
            </a:fld>
            <a:endParaRPr lang="en-GB"/>
          </a:p>
        </p:txBody>
      </p:sp>
    </p:spTree>
    <p:extLst>
      <p:ext uri="{BB962C8B-B14F-4D97-AF65-F5344CB8AC3E}">
        <p14:creationId xmlns:p14="http://schemas.microsoft.com/office/powerpoint/2010/main" val="868704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375E85-1F75-4ABF-88DA-FF07832BDC74}" type="slidenum">
              <a:rPr lang="en-GB" smtClean="0"/>
              <a:t>6</a:t>
            </a:fld>
            <a:endParaRPr lang="en-GB"/>
          </a:p>
        </p:txBody>
      </p:sp>
    </p:spTree>
    <p:extLst>
      <p:ext uri="{BB962C8B-B14F-4D97-AF65-F5344CB8AC3E}">
        <p14:creationId xmlns:p14="http://schemas.microsoft.com/office/powerpoint/2010/main" val="1801646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375E85-1F75-4ABF-88DA-FF07832BDC74}" type="slidenum">
              <a:rPr lang="en-GB" smtClean="0"/>
              <a:t>7</a:t>
            </a:fld>
            <a:endParaRPr lang="en-GB"/>
          </a:p>
        </p:txBody>
      </p:sp>
    </p:spTree>
    <p:extLst>
      <p:ext uri="{BB962C8B-B14F-4D97-AF65-F5344CB8AC3E}">
        <p14:creationId xmlns:p14="http://schemas.microsoft.com/office/powerpoint/2010/main" val="3462032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375E85-1F75-4ABF-88DA-FF07832BDC74}" type="slidenum">
              <a:rPr lang="en-GB" smtClean="0"/>
              <a:t>8</a:t>
            </a:fld>
            <a:endParaRPr lang="en-GB"/>
          </a:p>
        </p:txBody>
      </p:sp>
    </p:spTree>
    <p:extLst>
      <p:ext uri="{BB962C8B-B14F-4D97-AF65-F5344CB8AC3E}">
        <p14:creationId xmlns:p14="http://schemas.microsoft.com/office/powerpoint/2010/main" val="1206450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A2A84-DCE7-4189-9DE5-92E4A28FB2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10D5FAB-B138-4A08-80FD-4799DFC288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4816B1C-078D-417E-B09A-E5B342E4D6AF}"/>
              </a:ext>
            </a:extLst>
          </p:cNvPr>
          <p:cNvSpPr>
            <a:spLocks noGrp="1"/>
          </p:cNvSpPr>
          <p:nvPr>
            <p:ph type="dt" sz="half" idx="10"/>
          </p:nvPr>
        </p:nvSpPr>
        <p:spPr/>
        <p:txBody>
          <a:bodyPr/>
          <a:lstStyle/>
          <a:p>
            <a:r>
              <a:rPr lang="en-US"/>
              <a:t>Estonian Business School ǀ ebs.ee</a:t>
            </a:r>
            <a:endParaRPr lang="en-GB"/>
          </a:p>
        </p:txBody>
      </p:sp>
      <p:sp>
        <p:nvSpPr>
          <p:cNvPr id="5" name="Footer Placeholder 4">
            <a:extLst>
              <a:ext uri="{FF2B5EF4-FFF2-40B4-BE49-F238E27FC236}">
                <a16:creationId xmlns:a16="http://schemas.microsoft.com/office/drawing/2014/main" id="{9DF18B0F-E8EE-4317-AF38-C0C1222B03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53AE26-93B9-4BC5-B560-16F9AC9828D9}"/>
              </a:ext>
            </a:extLst>
          </p:cNvPr>
          <p:cNvSpPr>
            <a:spLocks noGrp="1"/>
          </p:cNvSpPr>
          <p:nvPr>
            <p:ph type="sldNum" sz="quarter" idx="12"/>
          </p:nvPr>
        </p:nvSpPr>
        <p:spPr/>
        <p:txBody>
          <a:bodyPr/>
          <a:lstStyle/>
          <a:p>
            <a:fld id="{37F5A0F7-157D-4384-AE8D-B518FF7BC467}" type="slidenum">
              <a:rPr lang="en-GB" smtClean="0"/>
              <a:t>‹#›</a:t>
            </a:fld>
            <a:endParaRPr lang="en-GB"/>
          </a:p>
        </p:txBody>
      </p:sp>
    </p:spTree>
    <p:extLst>
      <p:ext uri="{BB962C8B-B14F-4D97-AF65-F5344CB8AC3E}">
        <p14:creationId xmlns:p14="http://schemas.microsoft.com/office/powerpoint/2010/main" val="3911038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2BAFF-7152-4C96-B414-4912ADC02A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5848FFA-B92F-4968-89C5-9953ACD8C3A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A1977E-F629-4C28-ABFC-F177578B5DA6}"/>
              </a:ext>
            </a:extLst>
          </p:cNvPr>
          <p:cNvSpPr>
            <a:spLocks noGrp="1"/>
          </p:cNvSpPr>
          <p:nvPr>
            <p:ph type="dt" sz="half" idx="10"/>
          </p:nvPr>
        </p:nvSpPr>
        <p:spPr/>
        <p:txBody>
          <a:bodyPr/>
          <a:lstStyle/>
          <a:p>
            <a:r>
              <a:rPr lang="en-US"/>
              <a:t>Estonian Business School ǀ ebs.ee</a:t>
            </a:r>
            <a:endParaRPr lang="en-GB"/>
          </a:p>
        </p:txBody>
      </p:sp>
      <p:sp>
        <p:nvSpPr>
          <p:cNvPr id="5" name="Footer Placeholder 4">
            <a:extLst>
              <a:ext uri="{FF2B5EF4-FFF2-40B4-BE49-F238E27FC236}">
                <a16:creationId xmlns:a16="http://schemas.microsoft.com/office/drawing/2014/main" id="{51655063-79AA-4CAA-88A4-731C53E99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342D6A-D8A6-4E73-BFCE-9B0CED9A8EE1}"/>
              </a:ext>
            </a:extLst>
          </p:cNvPr>
          <p:cNvSpPr>
            <a:spLocks noGrp="1"/>
          </p:cNvSpPr>
          <p:nvPr>
            <p:ph type="sldNum" sz="quarter" idx="12"/>
          </p:nvPr>
        </p:nvSpPr>
        <p:spPr/>
        <p:txBody>
          <a:bodyPr/>
          <a:lstStyle/>
          <a:p>
            <a:fld id="{37F5A0F7-157D-4384-AE8D-B518FF7BC467}" type="slidenum">
              <a:rPr lang="en-GB" smtClean="0"/>
              <a:t>‹#›</a:t>
            </a:fld>
            <a:endParaRPr lang="en-GB"/>
          </a:p>
        </p:txBody>
      </p:sp>
    </p:spTree>
    <p:extLst>
      <p:ext uri="{BB962C8B-B14F-4D97-AF65-F5344CB8AC3E}">
        <p14:creationId xmlns:p14="http://schemas.microsoft.com/office/powerpoint/2010/main" val="1728340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D4B245-D441-4F59-97AB-DDBE1FB174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0D9403-90D1-4A8A-AA5B-B2136A1DD7D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9FEF56-A6F5-47E7-8BD2-3E649298DDA9}"/>
              </a:ext>
            </a:extLst>
          </p:cNvPr>
          <p:cNvSpPr>
            <a:spLocks noGrp="1"/>
          </p:cNvSpPr>
          <p:nvPr>
            <p:ph type="dt" sz="half" idx="10"/>
          </p:nvPr>
        </p:nvSpPr>
        <p:spPr/>
        <p:txBody>
          <a:bodyPr/>
          <a:lstStyle/>
          <a:p>
            <a:r>
              <a:rPr lang="en-US"/>
              <a:t>Estonian Business School ǀ ebs.ee</a:t>
            </a:r>
            <a:endParaRPr lang="en-GB"/>
          </a:p>
        </p:txBody>
      </p:sp>
      <p:sp>
        <p:nvSpPr>
          <p:cNvPr id="5" name="Footer Placeholder 4">
            <a:extLst>
              <a:ext uri="{FF2B5EF4-FFF2-40B4-BE49-F238E27FC236}">
                <a16:creationId xmlns:a16="http://schemas.microsoft.com/office/drawing/2014/main" id="{E6DA440D-DA89-47CA-8CC0-A98B1CABF9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8E83DB-F198-4827-AE74-760BA723F797}"/>
              </a:ext>
            </a:extLst>
          </p:cNvPr>
          <p:cNvSpPr>
            <a:spLocks noGrp="1"/>
          </p:cNvSpPr>
          <p:nvPr>
            <p:ph type="sldNum" sz="quarter" idx="12"/>
          </p:nvPr>
        </p:nvSpPr>
        <p:spPr/>
        <p:txBody>
          <a:bodyPr/>
          <a:lstStyle/>
          <a:p>
            <a:fld id="{37F5A0F7-157D-4384-AE8D-B518FF7BC467}" type="slidenum">
              <a:rPr lang="en-GB" smtClean="0"/>
              <a:t>‹#›</a:t>
            </a:fld>
            <a:endParaRPr lang="en-GB"/>
          </a:p>
        </p:txBody>
      </p:sp>
    </p:spTree>
    <p:extLst>
      <p:ext uri="{BB962C8B-B14F-4D97-AF65-F5344CB8AC3E}">
        <p14:creationId xmlns:p14="http://schemas.microsoft.com/office/powerpoint/2010/main" val="335669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8887D-CE97-495F-8BCB-7FCC334D9366}"/>
              </a:ext>
            </a:extLst>
          </p:cNvPr>
          <p:cNvSpPr>
            <a:spLocks noGrp="1"/>
          </p:cNvSpPr>
          <p:nvPr>
            <p:ph type="title"/>
          </p:nvPr>
        </p:nvSpPr>
        <p:spPr>
          <a:xfrm>
            <a:off x="838200" y="365125"/>
            <a:ext cx="10515600" cy="863453"/>
          </a:xfrm>
        </p:spPr>
        <p:txBody>
          <a:bodyPr>
            <a:normAutofit/>
          </a:bodyPr>
          <a:lstStyle>
            <a:lvl1pPr>
              <a:defRPr sz="3600" b="1">
                <a:solidFill>
                  <a:srgbClr val="003399"/>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C768994-1118-4815-A0E2-4F4E0C084773}"/>
              </a:ext>
            </a:extLst>
          </p:cNvPr>
          <p:cNvSpPr>
            <a:spLocks noGrp="1"/>
          </p:cNvSpPr>
          <p:nvPr>
            <p:ph idx="1"/>
          </p:nvPr>
        </p:nvSpPr>
        <p:spPr>
          <a:xfrm>
            <a:off x="838200" y="2222695"/>
            <a:ext cx="10515600" cy="39542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2E81E7-DC48-4EF7-8173-786EBF6E59C3}"/>
              </a:ext>
            </a:extLst>
          </p:cNvPr>
          <p:cNvSpPr>
            <a:spLocks noGrp="1"/>
          </p:cNvSpPr>
          <p:nvPr>
            <p:ph type="dt" sz="half" idx="10"/>
          </p:nvPr>
        </p:nvSpPr>
        <p:spPr>
          <a:xfrm>
            <a:off x="838199" y="6356350"/>
            <a:ext cx="3105443" cy="365125"/>
          </a:xfrm>
        </p:spPr>
        <p:txBody>
          <a:bodyPr/>
          <a:lstStyle>
            <a:lvl1pPr>
              <a:defRPr sz="1100">
                <a:solidFill>
                  <a:srgbClr val="9C7437"/>
                </a:solidFill>
              </a:defRPr>
            </a:lvl1pPr>
          </a:lstStyle>
          <a:p>
            <a:r>
              <a:rPr lang="en-US"/>
              <a:t>Estonian Business School ǀ ebs.ee</a:t>
            </a:r>
            <a:endParaRPr lang="en-GB" dirty="0"/>
          </a:p>
        </p:txBody>
      </p:sp>
      <p:cxnSp>
        <p:nvCxnSpPr>
          <p:cNvPr id="8" name="Straight Connector 7">
            <a:extLst>
              <a:ext uri="{FF2B5EF4-FFF2-40B4-BE49-F238E27FC236}">
                <a16:creationId xmlns:a16="http://schemas.microsoft.com/office/drawing/2014/main" id="{91A57893-6246-43B1-AB82-4460B5F30E57}"/>
              </a:ext>
            </a:extLst>
          </p:cNvPr>
          <p:cNvCxnSpPr/>
          <p:nvPr userDrawn="1"/>
        </p:nvCxnSpPr>
        <p:spPr>
          <a:xfrm>
            <a:off x="379828" y="1172308"/>
            <a:ext cx="6292947" cy="0"/>
          </a:xfrm>
          <a:prstGeom prst="line">
            <a:avLst/>
          </a:prstGeom>
          <a:ln>
            <a:solidFill>
              <a:srgbClr val="003399"/>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0564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71119-C2AF-4ACB-B906-C94A82D62C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872A821-EFED-47AB-8F59-5DE3A29CF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C67FD46-2E19-4406-A075-08A257362BF4}"/>
              </a:ext>
            </a:extLst>
          </p:cNvPr>
          <p:cNvSpPr>
            <a:spLocks noGrp="1"/>
          </p:cNvSpPr>
          <p:nvPr>
            <p:ph type="dt" sz="half" idx="10"/>
          </p:nvPr>
        </p:nvSpPr>
        <p:spPr/>
        <p:txBody>
          <a:bodyPr/>
          <a:lstStyle/>
          <a:p>
            <a:r>
              <a:rPr lang="en-US"/>
              <a:t>Estonian Business School ǀ ebs.ee</a:t>
            </a:r>
            <a:endParaRPr lang="en-GB"/>
          </a:p>
        </p:txBody>
      </p:sp>
      <p:sp>
        <p:nvSpPr>
          <p:cNvPr id="5" name="Footer Placeholder 4">
            <a:extLst>
              <a:ext uri="{FF2B5EF4-FFF2-40B4-BE49-F238E27FC236}">
                <a16:creationId xmlns:a16="http://schemas.microsoft.com/office/drawing/2014/main" id="{0CE46BAA-C6F0-4895-A9E2-B9304C2E9D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C76573-C568-46D0-A17E-9CED4FEB4225}"/>
              </a:ext>
            </a:extLst>
          </p:cNvPr>
          <p:cNvSpPr>
            <a:spLocks noGrp="1"/>
          </p:cNvSpPr>
          <p:nvPr>
            <p:ph type="sldNum" sz="quarter" idx="12"/>
          </p:nvPr>
        </p:nvSpPr>
        <p:spPr/>
        <p:txBody>
          <a:bodyPr/>
          <a:lstStyle/>
          <a:p>
            <a:fld id="{37F5A0F7-157D-4384-AE8D-B518FF7BC467}" type="slidenum">
              <a:rPr lang="en-GB" smtClean="0"/>
              <a:t>‹#›</a:t>
            </a:fld>
            <a:endParaRPr lang="en-GB"/>
          </a:p>
        </p:txBody>
      </p:sp>
    </p:spTree>
    <p:extLst>
      <p:ext uri="{BB962C8B-B14F-4D97-AF65-F5344CB8AC3E}">
        <p14:creationId xmlns:p14="http://schemas.microsoft.com/office/powerpoint/2010/main" val="2726818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291B8-55AB-4477-855A-3A326EE3C8E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694ACC-CA00-4067-BD6A-3A4ACCD7A3C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F293B05-EA0C-4576-8C0C-1B6D9C1EC43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23BF15-E882-4B7D-81C4-BD2933CCA7D6}"/>
              </a:ext>
            </a:extLst>
          </p:cNvPr>
          <p:cNvSpPr>
            <a:spLocks noGrp="1"/>
          </p:cNvSpPr>
          <p:nvPr>
            <p:ph type="dt" sz="half" idx="10"/>
          </p:nvPr>
        </p:nvSpPr>
        <p:spPr/>
        <p:txBody>
          <a:bodyPr/>
          <a:lstStyle/>
          <a:p>
            <a:r>
              <a:rPr lang="en-US"/>
              <a:t>Estonian Business School ǀ ebs.ee</a:t>
            </a:r>
            <a:endParaRPr lang="en-GB"/>
          </a:p>
        </p:txBody>
      </p:sp>
      <p:sp>
        <p:nvSpPr>
          <p:cNvPr id="6" name="Footer Placeholder 5">
            <a:extLst>
              <a:ext uri="{FF2B5EF4-FFF2-40B4-BE49-F238E27FC236}">
                <a16:creationId xmlns:a16="http://schemas.microsoft.com/office/drawing/2014/main" id="{2DB4D2BC-69C4-48F0-A679-0A9E623EB5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908B8C-2067-4AE0-8983-DD2C6FEB83C5}"/>
              </a:ext>
            </a:extLst>
          </p:cNvPr>
          <p:cNvSpPr>
            <a:spLocks noGrp="1"/>
          </p:cNvSpPr>
          <p:nvPr>
            <p:ph type="sldNum" sz="quarter" idx="12"/>
          </p:nvPr>
        </p:nvSpPr>
        <p:spPr/>
        <p:txBody>
          <a:bodyPr/>
          <a:lstStyle/>
          <a:p>
            <a:fld id="{37F5A0F7-157D-4384-AE8D-B518FF7BC467}" type="slidenum">
              <a:rPr lang="en-GB" smtClean="0"/>
              <a:t>‹#›</a:t>
            </a:fld>
            <a:endParaRPr lang="en-GB"/>
          </a:p>
        </p:txBody>
      </p:sp>
    </p:spTree>
    <p:extLst>
      <p:ext uri="{BB962C8B-B14F-4D97-AF65-F5344CB8AC3E}">
        <p14:creationId xmlns:p14="http://schemas.microsoft.com/office/powerpoint/2010/main" val="2880017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F1C8C-961F-49AA-B69F-50BF4DEE2F9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7718B9-19BF-4398-89A8-34194BD12F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B351B55-D98F-4CD1-92C2-E9B586C9ABC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511A4F4-08EA-4E46-A61B-6816BA3B3F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9E838DE-F94E-43C5-AAAE-0E923CBF8A7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8CB6AA9-4BC8-4CA1-8FA2-123DB13ADB53}"/>
              </a:ext>
            </a:extLst>
          </p:cNvPr>
          <p:cNvSpPr>
            <a:spLocks noGrp="1"/>
          </p:cNvSpPr>
          <p:nvPr>
            <p:ph type="dt" sz="half" idx="10"/>
          </p:nvPr>
        </p:nvSpPr>
        <p:spPr/>
        <p:txBody>
          <a:bodyPr/>
          <a:lstStyle/>
          <a:p>
            <a:r>
              <a:rPr lang="en-US"/>
              <a:t>Estonian Business School ǀ ebs.ee</a:t>
            </a:r>
            <a:endParaRPr lang="en-GB"/>
          </a:p>
        </p:txBody>
      </p:sp>
      <p:sp>
        <p:nvSpPr>
          <p:cNvPr id="8" name="Footer Placeholder 7">
            <a:extLst>
              <a:ext uri="{FF2B5EF4-FFF2-40B4-BE49-F238E27FC236}">
                <a16:creationId xmlns:a16="http://schemas.microsoft.com/office/drawing/2014/main" id="{2797C097-D8EC-48F4-BFDC-B8A9D1E004E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85F2886-1102-4B13-BCF2-A214A01A30C7}"/>
              </a:ext>
            </a:extLst>
          </p:cNvPr>
          <p:cNvSpPr>
            <a:spLocks noGrp="1"/>
          </p:cNvSpPr>
          <p:nvPr>
            <p:ph type="sldNum" sz="quarter" idx="12"/>
          </p:nvPr>
        </p:nvSpPr>
        <p:spPr/>
        <p:txBody>
          <a:bodyPr/>
          <a:lstStyle/>
          <a:p>
            <a:fld id="{37F5A0F7-157D-4384-AE8D-B518FF7BC467}" type="slidenum">
              <a:rPr lang="en-GB" smtClean="0"/>
              <a:t>‹#›</a:t>
            </a:fld>
            <a:endParaRPr lang="en-GB"/>
          </a:p>
        </p:txBody>
      </p:sp>
    </p:spTree>
    <p:extLst>
      <p:ext uri="{BB962C8B-B14F-4D97-AF65-F5344CB8AC3E}">
        <p14:creationId xmlns:p14="http://schemas.microsoft.com/office/powerpoint/2010/main" val="2460776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78CF7-0C08-4D1A-927A-9F372057A90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8A92ABB-544B-4462-AF32-D872E66F6BA9}"/>
              </a:ext>
            </a:extLst>
          </p:cNvPr>
          <p:cNvSpPr>
            <a:spLocks noGrp="1"/>
          </p:cNvSpPr>
          <p:nvPr>
            <p:ph type="dt" sz="half" idx="10"/>
          </p:nvPr>
        </p:nvSpPr>
        <p:spPr/>
        <p:txBody>
          <a:bodyPr/>
          <a:lstStyle>
            <a:lvl1pPr>
              <a:defRPr>
                <a:solidFill>
                  <a:srgbClr val="9C7437"/>
                </a:solidFill>
              </a:defRPr>
            </a:lvl1pPr>
          </a:lstStyle>
          <a:p>
            <a:r>
              <a:rPr lang="en-US"/>
              <a:t>Estonian Business School ǀ ebs.ee</a:t>
            </a:r>
            <a:endParaRPr lang="en-GB"/>
          </a:p>
        </p:txBody>
      </p:sp>
      <p:sp>
        <p:nvSpPr>
          <p:cNvPr id="4" name="Footer Placeholder 3">
            <a:extLst>
              <a:ext uri="{FF2B5EF4-FFF2-40B4-BE49-F238E27FC236}">
                <a16:creationId xmlns:a16="http://schemas.microsoft.com/office/drawing/2014/main" id="{26D84580-33BE-4629-870B-6B9494BB66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20A53BD-68F5-4BE2-996E-D9C61978D713}"/>
              </a:ext>
            </a:extLst>
          </p:cNvPr>
          <p:cNvSpPr>
            <a:spLocks noGrp="1"/>
          </p:cNvSpPr>
          <p:nvPr>
            <p:ph type="sldNum" sz="quarter" idx="12"/>
          </p:nvPr>
        </p:nvSpPr>
        <p:spPr/>
        <p:txBody>
          <a:bodyPr/>
          <a:lstStyle/>
          <a:p>
            <a:fld id="{37F5A0F7-157D-4384-AE8D-B518FF7BC467}" type="slidenum">
              <a:rPr lang="en-GB" smtClean="0"/>
              <a:t>‹#›</a:t>
            </a:fld>
            <a:endParaRPr lang="en-GB"/>
          </a:p>
        </p:txBody>
      </p:sp>
    </p:spTree>
    <p:extLst>
      <p:ext uri="{BB962C8B-B14F-4D97-AF65-F5344CB8AC3E}">
        <p14:creationId xmlns:p14="http://schemas.microsoft.com/office/powerpoint/2010/main" val="64420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0F2061-E50F-426D-917F-2CCE6F57B421}"/>
              </a:ext>
            </a:extLst>
          </p:cNvPr>
          <p:cNvSpPr>
            <a:spLocks noGrp="1"/>
          </p:cNvSpPr>
          <p:nvPr>
            <p:ph type="dt" sz="half" idx="10"/>
          </p:nvPr>
        </p:nvSpPr>
        <p:spPr/>
        <p:txBody>
          <a:bodyPr/>
          <a:lstStyle/>
          <a:p>
            <a:r>
              <a:rPr lang="en-US"/>
              <a:t>Estonian Business School ǀ ebs.ee</a:t>
            </a:r>
            <a:endParaRPr lang="en-GB"/>
          </a:p>
        </p:txBody>
      </p:sp>
      <p:sp>
        <p:nvSpPr>
          <p:cNvPr id="3" name="Footer Placeholder 2">
            <a:extLst>
              <a:ext uri="{FF2B5EF4-FFF2-40B4-BE49-F238E27FC236}">
                <a16:creationId xmlns:a16="http://schemas.microsoft.com/office/drawing/2014/main" id="{E11EB9F3-6E99-4907-882A-89291C3DE6F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B265C8A-4410-445B-9AF4-E92844CFE516}"/>
              </a:ext>
            </a:extLst>
          </p:cNvPr>
          <p:cNvSpPr>
            <a:spLocks noGrp="1"/>
          </p:cNvSpPr>
          <p:nvPr>
            <p:ph type="sldNum" sz="quarter" idx="12"/>
          </p:nvPr>
        </p:nvSpPr>
        <p:spPr/>
        <p:txBody>
          <a:bodyPr/>
          <a:lstStyle/>
          <a:p>
            <a:fld id="{37F5A0F7-157D-4384-AE8D-B518FF7BC467}" type="slidenum">
              <a:rPr lang="en-GB" smtClean="0"/>
              <a:t>‹#›</a:t>
            </a:fld>
            <a:endParaRPr lang="en-GB"/>
          </a:p>
        </p:txBody>
      </p:sp>
    </p:spTree>
    <p:extLst>
      <p:ext uri="{BB962C8B-B14F-4D97-AF65-F5344CB8AC3E}">
        <p14:creationId xmlns:p14="http://schemas.microsoft.com/office/powerpoint/2010/main" val="2125526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0244B-7AA8-4B22-A72A-F1DFFEAFEB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721120-1A02-406A-934B-A83E53D8AD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54BC706-4C01-45FC-A34C-697C4E40C1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3061F6-889E-491C-A70B-21E51B34CA05}"/>
              </a:ext>
            </a:extLst>
          </p:cNvPr>
          <p:cNvSpPr>
            <a:spLocks noGrp="1"/>
          </p:cNvSpPr>
          <p:nvPr>
            <p:ph type="dt" sz="half" idx="10"/>
          </p:nvPr>
        </p:nvSpPr>
        <p:spPr/>
        <p:txBody>
          <a:bodyPr/>
          <a:lstStyle/>
          <a:p>
            <a:r>
              <a:rPr lang="en-US"/>
              <a:t>Estonian Business School ǀ ebs.ee</a:t>
            </a:r>
            <a:endParaRPr lang="en-GB"/>
          </a:p>
        </p:txBody>
      </p:sp>
      <p:sp>
        <p:nvSpPr>
          <p:cNvPr id="6" name="Footer Placeholder 5">
            <a:extLst>
              <a:ext uri="{FF2B5EF4-FFF2-40B4-BE49-F238E27FC236}">
                <a16:creationId xmlns:a16="http://schemas.microsoft.com/office/drawing/2014/main" id="{10D549CC-EC24-4C28-BC14-C8AD19E757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8A9203-EB6F-42FF-8209-098B92409CD3}"/>
              </a:ext>
            </a:extLst>
          </p:cNvPr>
          <p:cNvSpPr>
            <a:spLocks noGrp="1"/>
          </p:cNvSpPr>
          <p:nvPr>
            <p:ph type="sldNum" sz="quarter" idx="12"/>
          </p:nvPr>
        </p:nvSpPr>
        <p:spPr/>
        <p:txBody>
          <a:bodyPr/>
          <a:lstStyle/>
          <a:p>
            <a:fld id="{37F5A0F7-157D-4384-AE8D-B518FF7BC467}" type="slidenum">
              <a:rPr lang="en-GB" smtClean="0"/>
              <a:t>‹#›</a:t>
            </a:fld>
            <a:endParaRPr lang="en-GB"/>
          </a:p>
        </p:txBody>
      </p:sp>
    </p:spTree>
    <p:extLst>
      <p:ext uri="{BB962C8B-B14F-4D97-AF65-F5344CB8AC3E}">
        <p14:creationId xmlns:p14="http://schemas.microsoft.com/office/powerpoint/2010/main" val="333087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2929D-D10C-4C86-9D89-A8BB088AD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68A66C-7A1E-4445-89F5-0B9FF04B31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7E203E4-EC43-4B4B-9FD0-B73EBBE7C3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4DF41ED-4101-4604-BFCF-592599E1EE42}"/>
              </a:ext>
            </a:extLst>
          </p:cNvPr>
          <p:cNvSpPr>
            <a:spLocks noGrp="1"/>
          </p:cNvSpPr>
          <p:nvPr>
            <p:ph type="dt" sz="half" idx="10"/>
          </p:nvPr>
        </p:nvSpPr>
        <p:spPr/>
        <p:txBody>
          <a:bodyPr/>
          <a:lstStyle/>
          <a:p>
            <a:r>
              <a:rPr lang="en-US"/>
              <a:t>Estonian Business School ǀ ebs.ee</a:t>
            </a:r>
            <a:endParaRPr lang="en-GB"/>
          </a:p>
        </p:txBody>
      </p:sp>
      <p:sp>
        <p:nvSpPr>
          <p:cNvPr id="6" name="Footer Placeholder 5">
            <a:extLst>
              <a:ext uri="{FF2B5EF4-FFF2-40B4-BE49-F238E27FC236}">
                <a16:creationId xmlns:a16="http://schemas.microsoft.com/office/drawing/2014/main" id="{23694A45-2ED9-47CA-89BB-3197513B48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984EEE-B37D-467E-9ED5-9DB00581D61C}"/>
              </a:ext>
            </a:extLst>
          </p:cNvPr>
          <p:cNvSpPr>
            <a:spLocks noGrp="1"/>
          </p:cNvSpPr>
          <p:nvPr>
            <p:ph type="sldNum" sz="quarter" idx="12"/>
          </p:nvPr>
        </p:nvSpPr>
        <p:spPr/>
        <p:txBody>
          <a:bodyPr/>
          <a:lstStyle/>
          <a:p>
            <a:fld id="{37F5A0F7-157D-4384-AE8D-B518FF7BC467}" type="slidenum">
              <a:rPr lang="en-GB" smtClean="0"/>
              <a:t>‹#›</a:t>
            </a:fld>
            <a:endParaRPr lang="en-GB"/>
          </a:p>
        </p:txBody>
      </p:sp>
    </p:spTree>
    <p:extLst>
      <p:ext uri="{BB962C8B-B14F-4D97-AF65-F5344CB8AC3E}">
        <p14:creationId xmlns:p14="http://schemas.microsoft.com/office/powerpoint/2010/main" val="579633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AA5B84-AE6C-4940-90AE-33D0440BB0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264D018-AB04-4163-850B-C40451B2AF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3639B6-D3F8-4051-811E-59072F57B3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Estonian Business School ǀ ebs.ee</a:t>
            </a:r>
            <a:endParaRPr lang="en-GB"/>
          </a:p>
        </p:txBody>
      </p:sp>
      <p:sp>
        <p:nvSpPr>
          <p:cNvPr id="5" name="Footer Placeholder 4">
            <a:extLst>
              <a:ext uri="{FF2B5EF4-FFF2-40B4-BE49-F238E27FC236}">
                <a16:creationId xmlns:a16="http://schemas.microsoft.com/office/drawing/2014/main" id="{25235A0A-77FE-4E98-8587-4FB393BF84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A6325B8-DAE8-4035-8788-F07936A70C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F5A0F7-157D-4384-AE8D-B518FF7BC467}" type="slidenum">
              <a:rPr lang="en-GB" smtClean="0"/>
              <a:t>‹#›</a:t>
            </a:fld>
            <a:endParaRPr lang="en-GB"/>
          </a:p>
        </p:txBody>
      </p:sp>
    </p:spTree>
    <p:extLst>
      <p:ext uri="{BB962C8B-B14F-4D97-AF65-F5344CB8AC3E}">
        <p14:creationId xmlns:p14="http://schemas.microsoft.com/office/powerpoint/2010/main" val="16054353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a:extLst>
              <a:ext uri="{FF2B5EF4-FFF2-40B4-BE49-F238E27FC236}">
                <a16:creationId xmlns:a16="http://schemas.microsoft.com/office/drawing/2014/main" id="{7499CB78-0562-441E-A074-01B7309882E5}"/>
              </a:ext>
            </a:extLst>
          </p:cNvPr>
          <p:cNvGraphicFramePr>
            <a:graphicFrameLocks noChangeAspect="1"/>
          </p:cNvGraphicFramePr>
          <p:nvPr>
            <p:extLst>
              <p:ext uri="{D42A27DB-BD31-4B8C-83A1-F6EECF244321}">
                <p14:modId xmlns:p14="http://schemas.microsoft.com/office/powerpoint/2010/main" val="1266510454"/>
              </p:ext>
            </p:extLst>
          </p:nvPr>
        </p:nvGraphicFramePr>
        <p:xfrm>
          <a:off x="0" y="18283"/>
          <a:ext cx="3783595" cy="2565885"/>
        </p:xfrm>
        <a:graphic>
          <a:graphicData uri="http://schemas.openxmlformats.org/presentationml/2006/ole">
            <mc:AlternateContent xmlns:mc="http://schemas.openxmlformats.org/markup-compatibility/2006">
              <mc:Choice xmlns:v="urn:schemas-microsoft-com:vml" Requires="v">
                <p:oleObj spid="_x0000_s1027" name="Acrobat Document" r:id="rId4" imgW="2071678" imgH="1404590" progId="AcroExch.Document.DC">
                  <p:embed/>
                </p:oleObj>
              </mc:Choice>
              <mc:Fallback>
                <p:oleObj name="Acrobat Document" r:id="rId4" imgW="2071678" imgH="1404590" progId="AcroExch.Document.DC">
                  <p:embed/>
                  <p:pic>
                    <p:nvPicPr>
                      <p:cNvPr id="8" name="Object 7">
                        <a:extLst>
                          <a:ext uri="{FF2B5EF4-FFF2-40B4-BE49-F238E27FC236}">
                            <a16:creationId xmlns:a16="http://schemas.microsoft.com/office/drawing/2014/main" id="{7499CB78-0562-441E-A074-01B7309882E5}"/>
                          </a:ext>
                        </a:extLst>
                      </p:cNvPr>
                      <p:cNvPicPr/>
                      <p:nvPr/>
                    </p:nvPicPr>
                    <p:blipFill>
                      <a:blip r:embed="rId5"/>
                      <a:stretch>
                        <a:fillRect/>
                      </a:stretch>
                    </p:blipFill>
                    <p:spPr>
                      <a:xfrm>
                        <a:off x="0" y="18283"/>
                        <a:ext cx="3783595" cy="2565885"/>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DB5519E-2F8D-45C8-8D1E-568B0D4836AE}"/>
              </a:ext>
            </a:extLst>
          </p:cNvPr>
          <p:cNvSpPr>
            <a:spLocks noGrp="1"/>
          </p:cNvSpPr>
          <p:nvPr>
            <p:ph type="ctrTitle"/>
          </p:nvPr>
        </p:nvSpPr>
        <p:spPr>
          <a:xfrm>
            <a:off x="2752667" y="2795368"/>
            <a:ext cx="8812695" cy="1260529"/>
          </a:xfrm>
        </p:spPr>
        <p:txBody>
          <a:bodyPr>
            <a:noAutofit/>
          </a:bodyPr>
          <a:lstStyle/>
          <a:p>
            <a:pPr algn="l">
              <a:lnSpc>
                <a:spcPct val="100000"/>
              </a:lnSpc>
            </a:pPr>
            <a:r>
              <a:rPr lang="en-GB" sz="3600" dirty="0">
                <a:solidFill>
                  <a:srgbClr val="0B538F"/>
                </a:solidFill>
              </a:rPr>
              <a:t>How can stakeholders help professional athletes to achieve their life goals</a:t>
            </a:r>
          </a:p>
        </p:txBody>
      </p:sp>
      <p:sp>
        <p:nvSpPr>
          <p:cNvPr id="3" name="Subtitle 2">
            <a:extLst>
              <a:ext uri="{FF2B5EF4-FFF2-40B4-BE49-F238E27FC236}">
                <a16:creationId xmlns:a16="http://schemas.microsoft.com/office/drawing/2014/main" id="{31C26B48-843C-4C49-A497-EF52E4FA9FDD}"/>
              </a:ext>
            </a:extLst>
          </p:cNvPr>
          <p:cNvSpPr>
            <a:spLocks noGrp="1"/>
          </p:cNvSpPr>
          <p:nvPr>
            <p:ph type="subTitle" idx="1"/>
          </p:nvPr>
        </p:nvSpPr>
        <p:spPr>
          <a:xfrm>
            <a:off x="2752666" y="4572000"/>
            <a:ext cx="7915333" cy="1361505"/>
          </a:xfrm>
        </p:spPr>
        <p:txBody>
          <a:bodyPr/>
          <a:lstStyle/>
          <a:p>
            <a:pPr algn="l"/>
            <a:r>
              <a:rPr lang="en-GB" dirty="0">
                <a:solidFill>
                  <a:srgbClr val="9C7437"/>
                </a:solidFill>
              </a:rPr>
              <a:t>Mart Habakuk </a:t>
            </a:r>
          </a:p>
          <a:p>
            <a:pPr algn="l"/>
            <a:r>
              <a:rPr lang="en-GB" dirty="0">
                <a:solidFill>
                  <a:srgbClr val="9C7437"/>
                </a:solidFill>
              </a:rPr>
              <a:t>Estonian Business School</a:t>
            </a:r>
          </a:p>
          <a:p>
            <a:pPr algn="l"/>
            <a:r>
              <a:rPr lang="en-GB" dirty="0">
                <a:solidFill>
                  <a:srgbClr val="9C7437"/>
                </a:solidFill>
              </a:rPr>
              <a:t>16 March 2019</a:t>
            </a:r>
          </a:p>
        </p:txBody>
      </p:sp>
      <p:sp>
        <p:nvSpPr>
          <p:cNvPr id="9" name="Rectangle 8">
            <a:extLst>
              <a:ext uri="{FF2B5EF4-FFF2-40B4-BE49-F238E27FC236}">
                <a16:creationId xmlns:a16="http://schemas.microsoft.com/office/drawing/2014/main" id="{1C6B3A42-878B-488D-812E-D02A5851F0B1}"/>
              </a:ext>
            </a:extLst>
          </p:cNvPr>
          <p:cNvSpPr/>
          <p:nvPr/>
        </p:nvSpPr>
        <p:spPr>
          <a:xfrm>
            <a:off x="2421362" y="2616117"/>
            <a:ext cx="331305" cy="1592272"/>
          </a:xfrm>
          <a:prstGeom prst="rect">
            <a:avLst/>
          </a:prstGeom>
          <a:solidFill>
            <a:srgbClr val="0B53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33F4AAD6-41B6-44F8-B218-F063373DAE02}"/>
              </a:ext>
            </a:extLst>
          </p:cNvPr>
          <p:cNvSpPr/>
          <p:nvPr/>
        </p:nvSpPr>
        <p:spPr>
          <a:xfrm>
            <a:off x="2421361" y="4540051"/>
            <a:ext cx="331305" cy="1361505"/>
          </a:xfrm>
          <a:prstGeom prst="rect">
            <a:avLst/>
          </a:prstGeom>
          <a:solidFill>
            <a:srgbClr val="9C7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65672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C224B-3EEF-40DE-8DFB-553373AC7D1E}"/>
              </a:ext>
            </a:extLst>
          </p:cNvPr>
          <p:cNvSpPr>
            <a:spLocks noGrp="1"/>
          </p:cNvSpPr>
          <p:nvPr>
            <p:ph type="title"/>
          </p:nvPr>
        </p:nvSpPr>
        <p:spPr/>
        <p:txBody>
          <a:bodyPr/>
          <a:lstStyle/>
          <a:p>
            <a:r>
              <a:rPr lang="en-GB" dirty="0"/>
              <a:t>SA Estonian Business School</a:t>
            </a:r>
          </a:p>
        </p:txBody>
      </p:sp>
      <p:sp>
        <p:nvSpPr>
          <p:cNvPr id="3" name="Content Placeholder 2">
            <a:extLst>
              <a:ext uri="{FF2B5EF4-FFF2-40B4-BE49-F238E27FC236}">
                <a16:creationId xmlns:a16="http://schemas.microsoft.com/office/drawing/2014/main" id="{6DB45C8A-FD3B-4092-8335-362DA290C660}"/>
              </a:ext>
            </a:extLst>
          </p:cNvPr>
          <p:cNvSpPr>
            <a:spLocks noGrp="1"/>
          </p:cNvSpPr>
          <p:nvPr>
            <p:ph idx="1"/>
          </p:nvPr>
        </p:nvSpPr>
        <p:spPr>
          <a:xfrm>
            <a:off x="838200" y="2222695"/>
            <a:ext cx="6651171" cy="3954268"/>
          </a:xfrm>
        </p:spPr>
        <p:txBody>
          <a:bodyPr/>
          <a:lstStyle/>
          <a:p>
            <a:pPr>
              <a:buClr>
                <a:srgbClr val="9C7437"/>
              </a:buClr>
            </a:pPr>
            <a:r>
              <a:rPr lang="en-GB" dirty="0"/>
              <a:t>Private university established </a:t>
            </a:r>
            <a:br>
              <a:rPr lang="en-GB" dirty="0"/>
            </a:br>
            <a:r>
              <a:rPr lang="en-GB" dirty="0"/>
              <a:t>in 1988</a:t>
            </a:r>
          </a:p>
          <a:p>
            <a:pPr>
              <a:buClr>
                <a:srgbClr val="9C7437"/>
              </a:buClr>
            </a:pPr>
            <a:r>
              <a:rPr lang="en-GB" dirty="0"/>
              <a:t>Campuses in Tallinn and Helsinki</a:t>
            </a:r>
          </a:p>
          <a:p>
            <a:pPr>
              <a:buClr>
                <a:srgbClr val="9C7437"/>
              </a:buClr>
            </a:pPr>
            <a:r>
              <a:rPr lang="en-GB" dirty="0"/>
              <a:t>1400 students from more than </a:t>
            </a:r>
            <a:br>
              <a:rPr lang="en-GB" dirty="0"/>
            </a:br>
            <a:r>
              <a:rPr lang="en-GB" dirty="0"/>
              <a:t>30 countries. 300 from Finland </a:t>
            </a:r>
          </a:p>
          <a:p>
            <a:pPr>
              <a:buClr>
                <a:srgbClr val="9C7437"/>
              </a:buClr>
            </a:pPr>
            <a:r>
              <a:rPr lang="en-GB" dirty="0"/>
              <a:t>Alumni of 4900</a:t>
            </a:r>
          </a:p>
          <a:p>
            <a:pPr>
              <a:buClr>
                <a:srgbClr val="9C7437"/>
              </a:buClr>
            </a:pPr>
            <a:r>
              <a:rPr lang="en-GB" dirty="0"/>
              <a:t>60 partner universities</a:t>
            </a:r>
          </a:p>
          <a:p>
            <a:pPr>
              <a:buClr>
                <a:srgbClr val="9C7437"/>
              </a:buClr>
            </a:pPr>
            <a:endParaRPr lang="en-GB" dirty="0"/>
          </a:p>
        </p:txBody>
      </p:sp>
      <p:sp>
        <p:nvSpPr>
          <p:cNvPr id="4" name="Date Placeholder 3">
            <a:extLst>
              <a:ext uri="{FF2B5EF4-FFF2-40B4-BE49-F238E27FC236}">
                <a16:creationId xmlns:a16="http://schemas.microsoft.com/office/drawing/2014/main" id="{E1918A44-9A13-485C-8B82-6F6C59E9407B}"/>
              </a:ext>
            </a:extLst>
          </p:cNvPr>
          <p:cNvSpPr>
            <a:spLocks noGrp="1"/>
          </p:cNvSpPr>
          <p:nvPr>
            <p:ph type="dt" sz="half" idx="10"/>
          </p:nvPr>
        </p:nvSpPr>
        <p:spPr/>
        <p:txBody>
          <a:bodyPr/>
          <a:lstStyle/>
          <a:p>
            <a:r>
              <a:rPr lang="en-US"/>
              <a:t>Estonian Business School ǀ ebs.ee</a:t>
            </a:r>
            <a:endParaRPr lang="en-GB" dirty="0"/>
          </a:p>
        </p:txBody>
      </p:sp>
      <p:pic>
        <p:nvPicPr>
          <p:cNvPr id="5" name="Picture 4">
            <a:extLst>
              <a:ext uri="{FF2B5EF4-FFF2-40B4-BE49-F238E27FC236}">
                <a16:creationId xmlns:a16="http://schemas.microsoft.com/office/drawing/2014/main" id="{C1EDF05B-41CB-4401-8C2B-6A9AE46C028B}"/>
              </a:ext>
            </a:extLst>
          </p:cNvPr>
          <p:cNvPicPr>
            <a:picLocks noChangeAspect="1"/>
          </p:cNvPicPr>
          <p:nvPr/>
        </p:nvPicPr>
        <p:blipFill rotWithShape="1">
          <a:blip r:embed="rId2">
            <a:extLst>
              <a:ext uri="{28A0092B-C50C-407E-A947-70E740481C1C}">
                <a14:useLocalDpi xmlns:a14="http://schemas.microsoft.com/office/drawing/2010/main" val="0"/>
              </a:ext>
            </a:extLst>
          </a:blip>
          <a:srcRect l="12849" r="26267"/>
          <a:stretch/>
        </p:blipFill>
        <p:spPr>
          <a:xfrm>
            <a:off x="6096000" y="10"/>
            <a:ext cx="6096001" cy="6857990"/>
          </a:xfrm>
          <a:custGeom>
            <a:avLst/>
            <a:gdLst>
              <a:gd name="connsiteX0" fmla="*/ 45571 w 6278877"/>
              <a:gd name="connsiteY0" fmla="*/ 0 h 6858000"/>
              <a:gd name="connsiteX1" fmla="*/ 6278877 w 6278877"/>
              <a:gd name="connsiteY1" fmla="*/ 0 h 6858000"/>
              <a:gd name="connsiteX2" fmla="*/ 6278877 w 6278877"/>
              <a:gd name="connsiteY2" fmla="*/ 6858000 h 6858000"/>
              <a:gd name="connsiteX3" fmla="*/ 3292307 w 6278877"/>
              <a:gd name="connsiteY3" fmla="*/ 6858000 h 6858000"/>
              <a:gd name="connsiteX4" fmla="*/ 3181525 w 6278877"/>
              <a:gd name="connsiteY4" fmla="*/ 6786980 h 6858000"/>
              <a:gd name="connsiteX5" fmla="*/ 0 w 6278877"/>
              <a:gd name="connsiteY5" fmla="*/ 803252 h 6858000"/>
              <a:gd name="connsiteX6" fmla="*/ 37255 w 6278877"/>
              <a:gd name="connsiteY6" fmla="*/ 65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spTree>
    <p:extLst>
      <p:ext uri="{BB962C8B-B14F-4D97-AF65-F5344CB8AC3E}">
        <p14:creationId xmlns:p14="http://schemas.microsoft.com/office/powerpoint/2010/main" val="9679035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2B56C-8A52-434D-8729-BF59FADCA7DC}"/>
              </a:ext>
            </a:extLst>
          </p:cNvPr>
          <p:cNvSpPr>
            <a:spLocks noGrp="1"/>
          </p:cNvSpPr>
          <p:nvPr>
            <p:ph type="title"/>
          </p:nvPr>
        </p:nvSpPr>
        <p:spPr>
          <a:xfrm>
            <a:off x="838200" y="365125"/>
            <a:ext cx="10515600" cy="941161"/>
          </a:xfrm>
        </p:spPr>
        <p:txBody>
          <a:bodyPr/>
          <a:lstStyle/>
          <a:p>
            <a:r>
              <a:rPr lang="en-GB" dirty="0"/>
              <a:t>Future career</a:t>
            </a:r>
          </a:p>
        </p:txBody>
      </p:sp>
      <p:sp>
        <p:nvSpPr>
          <p:cNvPr id="3" name="Content Placeholder 2">
            <a:extLst>
              <a:ext uri="{FF2B5EF4-FFF2-40B4-BE49-F238E27FC236}">
                <a16:creationId xmlns:a16="http://schemas.microsoft.com/office/drawing/2014/main" id="{F84D59E6-5AE9-4604-8555-A3AF4D612336}"/>
              </a:ext>
            </a:extLst>
          </p:cNvPr>
          <p:cNvSpPr>
            <a:spLocks noGrp="1"/>
          </p:cNvSpPr>
          <p:nvPr>
            <p:ph idx="1"/>
          </p:nvPr>
        </p:nvSpPr>
        <p:spPr>
          <a:xfrm>
            <a:off x="838200" y="1524003"/>
            <a:ext cx="10515600" cy="1083129"/>
          </a:xfrm>
        </p:spPr>
        <p:txBody>
          <a:bodyPr>
            <a:normAutofit/>
          </a:bodyPr>
          <a:lstStyle/>
          <a:p>
            <a:pPr>
              <a:buClr>
                <a:srgbClr val="9C7437"/>
              </a:buClr>
            </a:pPr>
            <a:r>
              <a:rPr lang="en-GB" dirty="0"/>
              <a:t>50 years of active life ahead</a:t>
            </a:r>
          </a:p>
          <a:p>
            <a:pPr>
              <a:buClr>
                <a:srgbClr val="9C7437"/>
              </a:buClr>
            </a:pPr>
            <a:r>
              <a:rPr lang="en-GB" dirty="0"/>
              <a:t>From career model T to career model M </a:t>
            </a:r>
          </a:p>
        </p:txBody>
      </p:sp>
      <p:sp>
        <p:nvSpPr>
          <p:cNvPr id="4" name="Date Placeholder 3">
            <a:extLst>
              <a:ext uri="{FF2B5EF4-FFF2-40B4-BE49-F238E27FC236}">
                <a16:creationId xmlns:a16="http://schemas.microsoft.com/office/drawing/2014/main" id="{85EEA2AE-B9E6-4432-925B-BA90D5FADB5C}"/>
              </a:ext>
            </a:extLst>
          </p:cNvPr>
          <p:cNvSpPr>
            <a:spLocks noGrp="1"/>
          </p:cNvSpPr>
          <p:nvPr>
            <p:ph type="dt" sz="half" idx="10"/>
          </p:nvPr>
        </p:nvSpPr>
        <p:spPr>
          <a:xfrm>
            <a:off x="838199" y="6356350"/>
            <a:ext cx="3105443" cy="365125"/>
          </a:xfrm>
        </p:spPr>
        <p:txBody>
          <a:bodyPr/>
          <a:lstStyle/>
          <a:p>
            <a:r>
              <a:rPr lang="en-US"/>
              <a:t>Estonian Business School ǀ ebs.ee</a:t>
            </a:r>
            <a:endParaRPr lang="en-GB" dirty="0"/>
          </a:p>
        </p:txBody>
      </p:sp>
      <p:pic>
        <p:nvPicPr>
          <p:cNvPr id="6" name="Picture 5">
            <a:extLst>
              <a:ext uri="{FF2B5EF4-FFF2-40B4-BE49-F238E27FC236}">
                <a16:creationId xmlns:a16="http://schemas.microsoft.com/office/drawing/2014/main" id="{B3A5AE41-BD10-4471-A0A6-69A2A91561CF}"/>
              </a:ext>
            </a:extLst>
          </p:cNvPr>
          <p:cNvPicPr>
            <a:picLocks noChangeAspect="1"/>
          </p:cNvPicPr>
          <p:nvPr/>
        </p:nvPicPr>
        <p:blipFill>
          <a:blip r:embed="rId3"/>
          <a:stretch>
            <a:fillRect/>
          </a:stretch>
        </p:blipFill>
        <p:spPr>
          <a:xfrm>
            <a:off x="887034" y="2759554"/>
            <a:ext cx="10735986" cy="3133616"/>
          </a:xfrm>
          <a:prstGeom prst="rect">
            <a:avLst/>
          </a:prstGeom>
        </p:spPr>
      </p:pic>
    </p:spTree>
    <p:extLst>
      <p:ext uri="{BB962C8B-B14F-4D97-AF65-F5344CB8AC3E}">
        <p14:creationId xmlns:p14="http://schemas.microsoft.com/office/powerpoint/2010/main" val="36094913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A3378-FC15-4810-A05F-59FEE96C4403}"/>
              </a:ext>
            </a:extLst>
          </p:cNvPr>
          <p:cNvSpPr>
            <a:spLocks noGrp="1"/>
          </p:cNvSpPr>
          <p:nvPr>
            <p:ph type="title"/>
          </p:nvPr>
        </p:nvSpPr>
        <p:spPr/>
        <p:txBody>
          <a:bodyPr/>
          <a:lstStyle/>
          <a:p>
            <a:r>
              <a:rPr lang="en-GB" dirty="0"/>
              <a:t>Life Design </a:t>
            </a:r>
          </a:p>
        </p:txBody>
      </p:sp>
      <p:sp>
        <p:nvSpPr>
          <p:cNvPr id="4" name="Date Placeholder 3">
            <a:extLst>
              <a:ext uri="{FF2B5EF4-FFF2-40B4-BE49-F238E27FC236}">
                <a16:creationId xmlns:a16="http://schemas.microsoft.com/office/drawing/2014/main" id="{7ADAF31B-D182-4B5F-805B-B55D859CBF6A}"/>
              </a:ext>
            </a:extLst>
          </p:cNvPr>
          <p:cNvSpPr>
            <a:spLocks noGrp="1"/>
          </p:cNvSpPr>
          <p:nvPr>
            <p:ph type="dt" sz="half" idx="10"/>
          </p:nvPr>
        </p:nvSpPr>
        <p:spPr/>
        <p:txBody>
          <a:bodyPr/>
          <a:lstStyle/>
          <a:p>
            <a:r>
              <a:rPr lang="en-US"/>
              <a:t>Estonian Business School ǀ ebs.ee</a:t>
            </a:r>
            <a:endParaRPr lang="en-GB" dirty="0"/>
          </a:p>
        </p:txBody>
      </p:sp>
      <p:sp>
        <p:nvSpPr>
          <p:cNvPr id="5" name="Content Placeholder 2">
            <a:extLst>
              <a:ext uri="{FF2B5EF4-FFF2-40B4-BE49-F238E27FC236}">
                <a16:creationId xmlns:a16="http://schemas.microsoft.com/office/drawing/2014/main" id="{7CD05053-5455-44A0-BCAC-44A62536931E}"/>
              </a:ext>
            </a:extLst>
          </p:cNvPr>
          <p:cNvSpPr>
            <a:spLocks noGrp="1"/>
          </p:cNvSpPr>
          <p:nvPr>
            <p:ph sz="half" idx="1"/>
          </p:nvPr>
        </p:nvSpPr>
        <p:spPr>
          <a:xfrm>
            <a:off x="838200" y="3074179"/>
            <a:ext cx="5181600" cy="3158628"/>
          </a:xfrm>
        </p:spPr>
        <p:txBody>
          <a:bodyPr>
            <a:noAutofit/>
          </a:bodyPr>
          <a:lstStyle/>
          <a:p>
            <a:pPr marL="0" indent="0">
              <a:lnSpc>
                <a:spcPct val="100000"/>
              </a:lnSpc>
              <a:buClr>
                <a:srgbClr val="9C7437"/>
              </a:buClr>
              <a:buNone/>
            </a:pPr>
            <a:r>
              <a:rPr lang="en-GB" sz="2200" b="1" dirty="0">
                <a:solidFill>
                  <a:srgbClr val="0070C0"/>
                </a:solidFill>
              </a:rPr>
              <a:t>21st century skills</a:t>
            </a:r>
          </a:p>
          <a:p>
            <a:pPr>
              <a:lnSpc>
                <a:spcPct val="100000"/>
              </a:lnSpc>
              <a:buClr>
                <a:srgbClr val="9C7437"/>
              </a:buClr>
            </a:pPr>
            <a:r>
              <a:rPr lang="en-GB" sz="2200" dirty="0"/>
              <a:t>Foundational literacies (language, numeracy, science, IT, cultural literacy, ….) </a:t>
            </a:r>
          </a:p>
          <a:p>
            <a:pPr>
              <a:lnSpc>
                <a:spcPct val="100000"/>
              </a:lnSpc>
              <a:buClr>
                <a:srgbClr val="9C7437"/>
              </a:buClr>
            </a:pPr>
            <a:r>
              <a:rPr lang="en-GB" sz="2200" dirty="0"/>
              <a:t>Competencies (Critical Thinking, Creativity, Collaboration….) </a:t>
            </a:r>
          </a:p>
          <a:p>
            <a:pPr>
              <a:lnSpc>
                <a:spcPct val="100000"/>
              </a:lnSpc>
              <a:buClr>
                <a:srgbClr val="9C7437"/>
              </a:buClr>
            </a:pPr>
            <a:r>
              <a:rPr lang="en-GB" sz="2200" dirty="0"/>
              <a:t>Character Qualities (Curiosity, Initiative, Adaptability, Leadership, Emotional Intelligence ….)</a:t>
            </a:r>
          </a:p>
        </p:txBody>
      </p:sp>
      <p:sp>
        <p:nvSpPr>
          <p:cNvPr id="6" name="Content Placeholder 3">
            <a:extLst>
              <a:ext uri="{FF2B5EF4-FFF2-40B4-BE49-F238E27FC236}">
                <a16:creationId xmlns:a16="http://schemas.microsoft.com/office/drawing/2014/main" id="{2B8833D5-527E-406E-8BBC-F44005497A13}"/>
              </a:ext>
            </a:extLst>
          </p:cNvPr>
          <p:cNvSpPr txBox="1">
            <a:spLocks/>
          </p:cNvSpPr>
          <p:nvPr/>
        </p:nvSpPr>
        <p:spPr>
          <a:xfrm>
            <a:off x="6172200" y="3074179"/>
            <a:ext cx="5181600" cy="31027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
                <a:srgbClr val="9C7437"/>
              </a:buClr>
              <a:buNone/>
            </a:pPr>
            <a:r>
              <a:rPr lang="en-GB" sz="2200" b="1" dirty="0">
                <a:solidFill>
                  <a:srgbClr val="0070C0"/>
                </a:solidFill>
              </a:rPr>
              <a:t>Employee expectations 2022</a:t>
            </a:r>
          </a:p>
          <a:p>
            <a:pPr>
              <a:lnSpc>
                <a:spcPct val="100000"/>
              </a:lnSpc>
              <a:buClr>
                <a:srgbClr val="9C7437"/>
              </a:buClr>
            </a:pPr>
            <a:r>
              <a:rPr lang="en-GB" sz="2200" dirty="0"/>
              <a:t>Critical thinking </a:t>
            </a:r>
          </a:p>
          <a:p>
            <a:pPr>
              <a:lnSpc>
                <a:spcPct val="100000"/>
              </a:lnSpc>
              <a:buClr>
                <a:srgbClr val="9C7437"/>
              </a:buClr>
            </a:pPr>
            <a:r>
              <a:rPr lang="en-GB" sz="2200" dirty="0"/>
              <a:t>Active learning, collaboration, creativity</a:t>
            </a:r>
          </a:p>
          <a:p>
            <a:pPr>
              <a:lnSpc>
                <a:spcPct val="100000"/>
              </a:lnSpc>
              <a:buClr>
                <a:srgbClr val="9C7437"/>
              </a:buClr>
            </a:pPr>
            <a:r>
              <a:rPr lang="en-GB" sz="2200" dirty="0"/>
              <a:t>Complex problem solving </a:t>
            </a:r>
          </a:p>
        </p:txBody>
      </p:sp>
      <p:sp>
        <p:nvSpPr>
          <p:cNvPr id="7" name="Rectangle: Rounded Corners 6">
            <a:extLst>
              <a:ext uri="{FF2B5EF4-FFF2-40B4-BE49-F238E27FC236}">
                <a16:creationId xmlns:a16="http://schemas.microsoft.com/office/drawing/2014/main" id="{7EBD3654-94EF-4371-8DB5-0FB0D8EDC2E0}"/>
              </a:ext>
            </a:extLst>
          </p:cNvPr>
          <p:cNvSpPr/>
          <p:nvPr/>
        </p:nvSpPr>
        <p:spPr>
          <a:xfrm>
            <a:off x="825575" y="1599051"/>
            <a:ext cx="10293079" cy="129574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a:extLst>
              <a:ext uri="{FF2B5EF4-FFF2-40B4-BE49-F238E27FC236}">
                <a16:creationId xmlns:a16="http://schemas.microsoft.com/office/drawing/2014/main" id="{C63D49ED-5A64-448F-B0C8-7B1D2AC1822F}"/>
              </a:ext>
            </a:extLst>
          </p:cNvPr>
          <p:cNvSpPr txBox="1">
            <a:spLocks/>
          </p:cNvSpPr>
          <p:nvPr/>
        </p:nvSpPr>
        <p:spPr>
          <a:xfrm>
            <a:off x="999948" y="1777575"/>
            <a:ext cx="9830735" cy="9936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bg1"/>
              </a:buClr>
            </a:pPr>
            <a:r>
              <a:rPr lang="en-GB" sz="2400" dirty="0">
                <a:solidFill>
                  <a:schemeClr val="bg1"/>
                </a:solidFill>
              </a:rPr>
              <a:t>What do they really want?</a:t>
            </a:r>
          </a:p>
          <a:p>
            <a:pPr>
              <a:buClr>
                <a:schemeClr val="bg1"/>
              </a:buClr>
            </a:pPr>
            <a:r>
              <a:rPr lang="en-GB" sz="2400" dirty="0">
                <a:solidFill>
                  <a:schemeClr val="bg1"/>
                </a:solidFill>
              </a:rPr>
              <a:t>Career is a process, not a destination</a:t>
            </a:r>
          </a:p>
        </p:txBody>
      </p:sp>
    </p:spTree>
    <p:extLst>
      <p:ext uri="{BB962C8B-B14F-4D97-AF65-F5344CB8AC3E}">
        <p14:creationId xmlns:p14="http://schemas.microsoft.com/office/powerpoint/2010/main" val="2577155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EBBA9-539D-40CF-8BC1-D112BB58F56C}"/>
              </a:ext>
            </a:extLst>
          </p:cNvPr>
          <p:cNvSpPr>
            <a:spLocks noGrp="1"/>
          </p:cNvSpPr>
          <p:nvPr>
            <p:ph type="title"/>
          </p:nvPr>
        </p:nvSpPr>
        <p:spPr/>
        <p:txBody>
          <a:bodyPr>
            <a:normAutofit fontScale="90000"/>
          </a:bodyPr>
          <a:lstStyle/>
          <a:p>
            <a:r>
              <a:rPr lang="en-GB" dirty="0"/>
              <a:t>Professional athlete career development after high school </a:t>
            </a:r>
          </a:p>
        </p:txBody>
      </p:sp>
      <p:sp>
        <p:nvSpPr>
          <p:cNvPr id="3" name="Content Placeholder 2">
            <a:extLst>
              <a:ext uri="{FF2B5EF4-FFF2-40B4-BE49-F238E27FC236}">
                <a16:creationId xmlns:a16="http://schemas.microsoft.com/office/drawing/2014/main" id="{C2A61D1B-1770-4F86-B3E5-1D6658BCA169}"/>
              </a:ext>
            </a:extLst>
          </p:cNvPr>
          <p:cNvSpPr>
            <a:spLocks noGrp="1"/>
          </p:cNvSpPr>
          <p:nvPr>
            <p:ph idx="1"/>
          </p:nvPr>
        </p:nvSpPr>
        <p:spPr>
          <a:xfrm>
            <a:off x="838200" y="2222695"/>
            <a:ext cx="10515600" cy="4172662"/>
          </a:xfrm>
        </p:spPr>
        <p:txBody>
          <a:bodyPr>
            <a:noAutofit/>
          </a:bodyPr>
          <a:lstStyle/>
          <a:p>
            <a:pPr>
              <a:lnSpc>
                <a:spcPct val="100000"/>
              </a:lnSpc>
              <a:buClr>
                <a:srgbClr val="9C7437"/>
              </a:buClr>
            </a:pPr>
            <a:r>
              <a:rPr lang="en-GB" sz="2400" dirty="0"/>
              <a:t>Life Design Course after high school</a:t>
            </a:r>
          </a:p>
          <a:p>
            <a:pPr>
              <a:lnSpc>
                <a:spcPct val="100000"/>
              </a:lnSpc>
              <a:buClr>
                <a:srgbClr val="9C7437"/>
              </a:buClr>
            </a:pPr>
            <a:r>
              <a:rPr lang="en-GB" sz="2400" dirty="0"/>
              <a:t>Meeting with stakeholders</a:t>
            </a:r>
          </a:p>
          <a:p>
            <a:pPr>
              <a:lnSpc>
                <a:spcPct val="100000"/>
              </a:lnSpc>
              <a:buClr>
                <a:srgbClr val="9C7437"/>
              </a:buClr>
            </a:pPr>
            <a:r>
              <a:rPr lang="en-GB" sz="2400" dirty="0"/>
              <a:t>Bachelor programme with emphasis on 21st century skills and competencies development</a:t>
            </a:r>
          </a:p>
          <a:p>
            <a:pPr marL="808038" lvl="1" indent="-350838">
              <a:buClr>
                <a:srgbClr val="9C7437"/>
              </a:buClr>
              <a:buFont typeface="Calibri" panose="020F0502020204030204" pitchFamily="34" charset="0"/>
              <a:buChar char="—"/>
            </a:pPr>
            <a:r>
              <a:rPr lang="en-GB" sz="2100" dirty="0"/>
              <a:t>Combination of on-line, blended and on-campus learning</a:t>
            </a:r>
          </a:p>
          <a:p>
            <a:pPr marL="808038" lvl="1" indent="-350838">
              <a:buClr>
                <a:srgbClr val="9C7437"/>
              </a:buClr>
              <a:buFont typeface="Calibri" panose="020F0502020204030204" pitchFamily="34" charset="0"/>
              <a:buChar char="—"/>
            </a:pPr>
            <a:r>
              <a:rPr lang="en-GB" sz="2100" dirty="0"/>
              <a:t>Summer school</a:t>
            </a:r>
          </a:p>
          <a:p>
            <a:pPr marL="808038" lvl="1" indent="-350838">
              <a:buClr>
                <a:srgbClr val="9C7437"/>
              </a:buClr>
              <a:buFont typeface="Calibri" panose="020F0502020204030204" pitchFamily="34" charset="0"/>
              <a:buChar char="—"/>
            </a:pPr>
            <a:r>
              <a:rPr lang="en-GB" sz="2100" dirty="0"/>
              <a:t>Erasmus exchange program</a:t>
            </a:r>
            <a:r>
              <a:rPr lang="en-GB" sz="2200" dirty="0"/>
              <a:t> </a:t>
            </a:r>
          </a:p>
        </p:txBody>
      </p:sp>
      <p:sp>
        <p:nvSpPr>
          <p:cNvPr id="4" name="Date Placeholder 3">
            <a:extLst>
              <a:ext uri="{FF2B5EF4-FFF2-40B4-BE49-F238E27FC236}">
                <a16:creationId xmlns:a16="http://schemas.microsoft.com/office/drawing/2014/main" id="{A3A4CE4A-23FE-44E5-A122-5B70C9D48784}"/>
              </a:ext>
            </a:extLst>
          </p:cNvPr>
          <p:cNvSpPr>
            <a:spLocks noGrp="1"/>
          </p:cNvSpPr>
          <p:nvPr>
            <p:ph type="dt" sz="half" idx="10"/>
          </p:nvPr>
        </p:nvSpPr>
        <p:spPr/>
        <p:txBody>
          <a:bodyPr/>
          <a:lstStyle/>
          <a:p>
            <a:r>
              <a:rPr lang="en-US"/>
              <a:t>Estonian Business School ǀ ebs.ee</a:t>
            </a:r>
            <a:endParaRPr lang="en-GB" dirty="0"/>
          </a:p>
        </p:txBody>
      </p:sp>
    </p:spTree>
    <p:extLst>
      <p:ext uri="{BB962C8B-B14F-4D97-AF65-F5344CB8AC3E}">
        <p14:creationId xmlns:p14="http://schemas.microsoft.com/office/powerpoint/2010/main" val="32248380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EBBA9-539D-40CF-8BC1-D112BB58F56C}"/>
              </a:ext>
            </a:extLst>
          </p:cNvPr>
          <p:cNvSpPr>
            <a:spLocks noGrp="1"/>
          </p:cNvSpPr>
          <p:nvPr>
            <p:ph type="title"/>
          </p:nvPr>
        </p:nvSpPr>
        <p:spPr/>
        <p:txBody>
          <a:bodyPr>
            <a:normAutofit fontScale="90000"/>
          </a:bodyPr>
          <a:lstStyle/>
          <a:p>
            <a:r>
              <a:rPr lang="en-GB" dirty="0"/>
              <a:t>Professional athlete career development after Bachelors Studies</a:t>
            </a:r>
          </a:p>
        </p:txBody>
      </p:sp>
      <p:sp>
        <p:nvSpPr>
          <p:cNvPr id="3" name="Content Placeholder 2">
            <a:extLst>
              <a:ext uri="{FF2B5EF4-FFF2-40B4-BE49-F238E27FC236}">
                <a16:creationId xmlns:a16="http://schemas.microsoft.com/office/drawing/2014/main" id="{C2A61D1B-1770-4F86-B3E5-1D6658BCA169}"/>
              </a:ext>
            </a:extLst>
          </p:cNvPr>
          <p:cNvSpPr>
            <a:spLocks noGrp="1"/>
          </p:cNvSpPr>
          <p:nvPr>
            <p:ph idx="1"/>
          </p:nvPr>
        </p:nvSpPr>
        <p:spPr>
          <a:xfrm>
            <a:off x="838200" y="2222695"/>
            <a:ext cx="7469937" cy="4172662"/>
          </a:xfrm>
        </p:spPr>
        <p:txBody>
          <a:bodyPr>
            <a:noAutofit/>
          </a:bodyPr>
          <a:lstStyle/>
          <a:p>
            <a:pPr>
              <a:lnSpc>
                <a:spcPct val="100000"/>
              </a:lnSpc>
              <a:buClr>
                <a:srgbClr val="9C7437"/>
              </a:buClr>
            </a:pPr>
            <a:r>
              <a:rPr lang="en-GB" sz="2400" dirty="0"/>
              <a:t>Return to Life Design Course after Bachelor Studies</a:t>
            </a:r>
          </a:p>
          <a:p>
            <a:pPr>
              <a:lnSpc>
                <a:spcPct val="100000"/>
              </a:lnSpc>
              <a:buClr>
                <a:srgbClr val="9C7437"/>
              </a:buClr>
            </a:pPr>
            <a:r>
              <a:rPr lang="en-GB" sz="2400" dirty="0"/>
              <a:t>Meeting with stakeholders</a:t>
            </a:r>
          </a:p>
          <a:p>
            <a:pPr>
              <a:lnSpc>
                <a:spcPct val="100000"/>
              </a:lnSpc>
              <a:buClr>
                <a:srgbClr val="9C7437"/>
              </a:buClr>
            </a:pPr>
            <a:r>
              <a:rPr lang="en-GB" sz="2400" dirty="0"/>
              <a:t>Part time Master Studies extended to up to 4 years </a:t>
            </a:r>
            <a:br>
              <a:rPr lang="en-GB" sz="2400" dirty="0"/>
            </a:br>
            <a:r>
              <a:rPr lang="en-GB" sz="2400" dirty="0"/>
              <a:t>(20 hours per week study load)</a:t>
            </a:r>
          </a:p>
          <a:p>
            <a:pPr>
              <a:lnSpc>
                <a:spcPct val="100000"/>
              </a:lnSpc>
              <a:buClr>
                <a:srgbClr val="9C7437"/>
              </a:buClr>
            </a:pPr>
            <a:r>
              <a:rPr lang="en-GB" sz="2400" dirty="0"/>
              <a:t>Career, including life time learning </a:t>
            </a:r>
            <a:br>
              <a:rPr lang="en-GB" sz="2400" dirty="0"/>
            </a:br>
            <a:r>
              <a:rPr lang="en-GB" sz="2400" dirty="0"/>
              <a:t>(10 hours per week up-skilling</a:t>
            </a:r>
            <a:r>
              <a:rPr lang="en-GB" sz="2400"/>
              <a:t>/re-skilling)</a:t>
            </a:r>
            <a:endParaRPr lang="en-GB" sz="2400" dirty="0"/>
          </a:p>
        </p:txBody>
      </p:sp>
      <p:sp>
        <p:nvSpPr>
          <p:cNvPr id="4" name="Date Placeholder 3">
            <a:extLst>
              <a:ext uri="{FF2B5EF4-FFF2-40B4-BE49-F238E27FC236}">
                <a16:creationId xmlns:a16="http://schemas.microsoft.com/office/drawing/2014/main" id="{A3A4CE4A-23FE-44E5-A122-5B70C9D48784}"/>
              </a:ext>
            </a:extLst>
          </p:cNvPr>
          <p:cNvSpPr>
            <a:spLocks noGrp="1"/>
          </p:cNvSpPr>
          <p:nvPr>
            <p:ph type="dt" sz="half" idx="10"/>
          </p:nvPr>
        </p:nvSpPr>
        <p:spPr/>
        <p:txBody>
          <a:bodyPr/>
          <a:lstStyle/>
          <a:p>
            <a:r>
              <a:rPr lang="en-US"/>
              <a:t>Estonian Business School ǀ ebs.ee</a:t>
            </a:r>
            <a:endParaRPr lang="en-GB" dirty="0"/>
          </a:p>
        </p:txBody>
      </p:sp>
      <p:pic>
        <p:nvPicPr>
          <p:cNvPr id="6" name="Picture 5">
            <a:extLst>
              <a:ext uri="{FF2B5EF4-FFF2-40B4-BE49-F238E27FC236}">
                <a16:creationId xmlns:a16="http://schemas.microsoft.com/office/drawing/2014/main" id="{E5FC5502-7FA0-4E58-9AF6-EEEB211E8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651" y="1840021"/>
            <a:ext cx="2911677" cy="3096618"/>
          </a:xfrm>
          <a:prstGeom prst="rect">
            <a:avLst/>
          </a:prstGeom>
        </p:spPr>
      </p:pic>
    </p:spTree>
    <p:extLst>
      <p:ext uri="{BB962C8B-B14F-4D97-AF65-F5344CB8AC3E}">
        <p14:creationId xmlns:p14="http://schemas.microsoft.com/office/powerpoint/2010/main" val="18722911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870A58-50B1-476A-9AFA-94953CC735ED}"/>
              </a:ext>
            </a:extLst>
          </p:cNvPr>
          <p:cNvSpPr>
            <a:spLocks noGrp="1"/>
          </p:cNvSpPr>
          <p:nvPr>
            <p:ph type="dt" sz="half" idx="10"/>
          </p:nvPr>
        </p:nvSpPr>
        <p:spPr/>
        <p:txBody>
          <a:bodyPr/>
          <a:lstStyle/>
          <a:p>
            <a:r>
              <a:rPr lang="en-US"/>
              <a:t>Estonian Business School ǀ ebs.ee</a:t>
            </a:r>
            <a:endParaRPr lang="en-GB"/>
          </a:p>
        </p:txBody>
      </p:sp>
      <p:pic>
        <p:nvPicPr>
          <p:cNvPr id="3" name="Picture 2">
            <a:extLst>
              <a:ext uri="{FF2B5EF4-FFF2-40B4-BE49-F238E27FC236}">
                <a16:creationId xmlns:a16="http://schemas.microsoft.com/office/drawing/2014/main" id="{681FA1F4-7E16-4DBF-B863-E60E5F33BCC0}"/>
              </a:ext>
            </a:extLst>
          </p:cNvPr>
          <p:cNvPicPr>
            <a:picLocks noChangeAspect="1"/>
          </p:cNvPicPr>
          <p:nvPr/>
        </p:nvPicPr>
        <p:blipFill rotWithShape="1">
          <a:blip r:embed="rId3"/>
          <a:srcRect l="1555" t="9088" r="1347" b="8873"/>
          <a:stretch/>
        </p:blipFill>
        <p:spPr>
          <a:xfrm>
            <a:off x="11648" y="-29120"/>
            <a:ext cx="12242476" cy="6895857"/>
          </a:xfrm>
          <a:prstGeom prst="rect">
            <a:avLst/>
          </a:prstGeom>
        </p:spPr>
      </p:pic>
    </p:spTree>
    <p:extLst>
      <p:ext uri="{BB962C8B-B14F-4D97-AF65-F5344CB8AC3E}">
        <p14:creationId xmlns:p14="http://schemas.microsoft.com/office/powerpoint/2010/main" val="15362103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538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82C69-88E4-43EC-A20F-720BD47292AD}"/>
              </a:ext>
            </a:extLst>
          </p:cNvPr>
          <p:cNvSpPr>
            <a:spLocks noGrp="1"/>
          </p:cNvSpPr>
          <p:nvPr>
            <p:ph type="ctrTitle"/>
          </p:nvPr>
        </p:nvSpPr>
        <p:spPr>
          <a:xfrm>
            <a:off x="2152295" y="3627733"/>
            <a:ext cx="9144000" cy="2387600"/>
          </a:xfrm>
        </p:spPr>
        <p:txBody>
          <a:bodyPr>
            <a:normAutofit/>
          </a:bodyPr>
          <a:lstStyle/>
          <a:p>
            <a:pPr algn="r"/>
            <a:r>
              <a:rPr lang="en-GB" sz="2400" dirty="0">
                <a:solidFill>
                  <a:schemeClr val="bg1"/>
                </a:solidFill>
              </a:rPr>
              <a:t>Mart Habakuk</a:t>
            </a:r>
            <a:br>
              <a:rPr lang="en-GB" sz="2400" dirty="0">
                <a:solidFill>
                  <a:schemeClr val="bg1"/>
                </a:solidFill>
              </a:rPr>
            </a:br>
            <a:r>
              <a:rPr lang="en-GB" sz="2400" dirty="0">
                <a:solidFill>
                  <a:schemeClr val="bg1"/>
                </a:solidFill>
              </a:rPr>
              <a:t>Board Member of SA Estonian Business School </a:t>
            </a:r>
            <a:br>
              <a:rPr lang="en-GB" sz="2400" dirty="0">
                <a:solidFill>
                  <a:schemeClr val="bg1"/>
                </a:solidFill>
              </a:rPr>
            </a:br>
            <a:r>
              <a:rPr lang="en-GB" sz="2400" dirty="0">
                <a:solidFill>
                  <a:schemeClr val="bg1"/>
                </a:solidFill>
              </a:rPr>
              <a:t>mart.habakuk@ebs.ee </a:t>
            </a:r>
            <a:br>
              <a:rPr lang="en-GB" sz="2400" dirty="0">
                <a:solidFill>
                  <a:schemeClr val="bg1"/>
                </a:solidFill>
              </a:rPr>
            </a:br>
            <a:endParaRPr lang="en-GB" sz="2400" dirty="0">
              <a:solidFill>
                <a:schemeClr val="bg1"/>
              </a:solidFill>
            </a:endParaRPr>
          </a:p>
        </p:txBody>
      </p:sp>
    </p:spTree>
    <p:extLst>
      <p:ext uri="{BB962C8B-B14F-4D97-AF65-F5344CB8AC3E}">
        <p14:creationId xmlns:p14="http://schemas.microsoft.com/office/powerpoint/2010/main" val="35213732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4118</TotalTime>
  <Words>350</Words>
  <Application>Microsoft Office PowerPoint</Application>
  <PresentationFormat>Widescreen</PresentationFormat>
  <Paragraphs>53</Paragraphs>
  <Slides>8</Slides>
  <Notes>6</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3" baseType="lpstr">
      <vt:lpstr>Arial</vt:lpstr>
      <vt:lpstr>Calibri</vt:lpstr>
      <vt:lpstr>Calibri Light</vt:lpstr>
      <vt:lpstr>Office Theme</vt:lpstr>
      <vt:lpstr>Acrobat Document</vt:lpstr>
      <vt:lpstr>How can stakeholders help professional athletes to achieve their life goals</vt:lpstr>
      <vt:lpstr>SA Estonian Business School</vt:lpstr>
      <vt:lpstr>Future career</vt:lpstr>
      <vt:lpstr>Life Design </vt:lpstr>
      <vt:lpstr>Professional athlete career development after high school </vt:lpstr>
      <vt:lpstr>Professional athlete career development after Bachelors Studies</vt:lpstr>
      <vt:lpstr>PowerPoint Presentation</vt:lpstr>
      <vt:lpstr>Mart Habakuk Board Member of SA Estonian Business School  mart.habakuk@ebs.ee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role with respect to external stakeholders or dual careers of students-athletes</dc:title>
  <dc:creator>Kait Mutli</dc:creator>
  <cp:lastModifiedBy>Kait Mutli</cp:lastModifiedBy>
  <cp:revision>6</cp:revision>
  <dcterms:created xsi:type="dcterms:W3CDTF">2019-03-13T14:59:46Z</dcterms:created>
  <dcterms:modified xsi:type="dcterms:W3CDTF">2019-03-18T10:28:47Z</dcterms:modified>
</cp:coreProperties>
</file>