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8" r:id="rId16"/>
    <p:sldId id="260" r:id="rId17"/>
    <p:sldId id="259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D451-8728-493D-86E4-533D97A53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21B9FC-B61A-42CF-B536-A9D1D2DD2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2B827-BB80-4B0F-9B52-A429039DE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3FD8F-8F0C-4EAA-978B-54D573BB9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F7599-B44F-434D-A1A9-A39181752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91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FE01B-5B40-4F35-A79D-211FD6C06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D1D3A6-8B0A-48AF-ADD6-9C3A18C20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DA5EC-02F7-48EE-9ABE-8EF115197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70AC5-B389-4E5B-8AFD-BA3130E7C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43DE-5C78-4529-9FF8-4CE49868B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6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6626E4-762C-4B2A-A7CA-730F78223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FD934-DE3D-43EB-8D0D-B0E25D413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C1382-B150-47E5-B546-A4F12A14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67D3A-F3FB-4EDE-9496-5A8936AA4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4C356-35E0-4443-998E-B62628AC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8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8075C-E35F-4D6C-9156-1A42BF172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4794D-27A2-4CA5-82F5-2D9B01997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E2B9A-0E75-4274-A17C-09003619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30B69-FAAE-4790-AADB-086F92D0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F4EB7-BE8F-49DF-B15D-5253BD796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2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0DD3B-5E84-4A57-BE04-CFB4FC5A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D141C-B247-4729-B602-012545A8F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590F4-6154-4236-8161-955F1BDF7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D6501-664B-4023-8FC6-3ACA25243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57A24-0A59-4EB6-AF34-ED7F2C7AC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15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AFC3-77D3-47D0-A433-6577E6FF5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2BED8-FEF0-4AEF-86FB-5BB675B12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F5B47-D672-47FD-8CAB-42CAFCF28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B76C1F-0A55-4B1C-8E3E-4674FDF20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0DA73-170D-49EE-BDC8-4E60E02D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4C6EB1-E433-4E3B-8F1F-B406590AE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5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7CC9E-D9A2-4451-AF9E-63E8BB7D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989467-5DB5-4C2D-A76C-CDE95B36C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0030C-E1B6-4C10-8EEB-686CA1EB9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453F70-2707-4308-86FE-8A6E6251AB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1A9817-F2D8-411E-B0C1-7736A84977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58A894-73C9-4D74-A211-3411F9FF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11FD38-4F7F-4D0A-83A5-B962F6EF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52D7B-BDC1-47E7-9163-6034A6F9A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6072-AB8B-4C36-854B-6A7BB7C3A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39EE0-76A0-4D55-B7A2-57F41D24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4EBE3-F317-4F07-B595-72BFB2A93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8F0E35-5F2F-4302-88B2-89A105F22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8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83F73-8E99-4436-926B-8EC59A4A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81A12E-60B5-4B5C-9AD8-97332D400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2951B-9641-4A1F-8256-2CE3D650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9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DBF5-BEF3-4867-9CE2-ACD36095D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4D68E-D62A-44BF-BFCF-91BFB42AC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12D9E3-D5FC-4F6A-81B7-C8EB8D6D7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EB5AA-54C1-4FA5-9291-CC1FBBB36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F6D3D-3588-4E73-B53B-816988BA0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A882B-0792-439D-9DCF-AED5C1487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9FA6A-CD52-49DD-9C58-E86A2AE53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161385-FFEA-4D7F-A26B-84A973658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D6068-D78D-4662-8B46-9907FDE58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A642D-7ADE-4970-A10E-6CCABD5F8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AA4E7-3FEE-4066-9308-DCF97B25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532B1-0569-4466-9FCF-68A6D61C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9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5F48AD-E32B-4AE1-BE36-6787C20EB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D1A4E1-26B5-43BF-85DC-E728ABFA4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C1853-6F9C-4D73-AA84-66DB72E02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CEA7E-AE38-4447-9A54-9628DB5BB40B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89566-793A-47A1-9730-38886C9CF2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5B0A8-E61D-4F88-810D-8473D3620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8467B-FD48-4957-8162-826C90340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6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6EB06-2F29-43AA-82E1-7F5A3A07A2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University Hockey in the United States: from NCAA D1 to NCAA D3 to the ACHA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092638-7467-4FC8-8841-61752CDD95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cs-CZ" sz="3600" dirty="0">
                <a:solidFill>
                  <a:srgbClr val="990033"/>
                </a:solidFill>
              </a:rPr>
              <a:t>Bc. </a:t>
            </a:r>
            <a:r>
              <a:rPr lang="en-US" sz="3600" dirty="0">
                <a:solidFill>
                  <a:srgbClr val="990033"/>
                </a:solidFill>
              </a:rPr>
              <a:t>Patrick Rogan</a:t>
            </a:r>
          </a:p>
        </p:txBody>
      </p:sp>
    </p:spTree>
    <p:extLst>
      <p:ext uri="{BB962C8B-B14F-4D97-AF65-F5344CB8AC3E}">
        <p14:creationId xmlns:p14="http://schemas.microsoft.com/office/powerpoint/2010/main" val="242039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DC6AA-AF56-4E15-BA28-1693BBA28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45C8F-06B1-4D13-80D0-0318620F8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920" y="1346749"/>
            <a:ext cx="11049367" cy="427351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0033"/>
                </a:solidFill>
              </a:rPr>
              <a:t>Not affiliated with the NCAA</a:t>
            </a:r>
          </a:p>
          <a:p>
            <a:r>
              <a:rPr lang="en-US" dirty="0">
                <a:solidFill>
                  <a:srgbClr val="990033"/>
                </a:solidFill>
              </a:rPr>
              <a:t>Was created in 1991, because the NCAA didn’t have </a:t>
            </a:r>
          </a:p>
          <a:p>
            <a:pPr marL="0" indent="0">
              <a:buNone/>
            </a:pPr>
            <a:r>
              <a:rPr lang="en-US" dirty="0">
                <a:solidFill>
                  <a:srgbClr val="990033"/>
                </a:solidFill>
              </a:rPr>
              <a:t>Enough teams</a:t>
            </a:r>
          </a:p>
          <a:p>
            <a:r>
              <a:rPr lang="en-US" dirty="0">
                <a:solidFill>
                  <a:srgbClr val="990033"/>
                </a:solidFill>
              </a:rPr>
              <a:t>3 Divisions</a:t>
            </a:r>
            <a:r>
              <a:rPr lang="cs-CZ" dirty="0">
                <a:solidFill>
                  <a:srgbClr val="990033"/>
                </a:solidFill>
              </a:rPr>
              <a:t> - </a:t>
            </a:r>
            <a:r>
              <a:rPr lang="en-US" dirty="0">
                <a:solidFill>
                  <a:srgbClr val="990033"/>
                </a:solidFill>
              </a:rPr>
              <a:t>Division 1: 59 team</a:t>
            </a:r>
            <a:endParaRPr lang="cs-CZ" dirty="0">
              <a:solidFill>
                <a:srgbClr val="990033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990033"/>
                </a:solidFill>
              </a:rPr>
              <a:t>		- </a:t>
            </a:r>
            <a:r>
              <a:rPr lang="en-US" dirty="0">
                <a:solidFill>
                  <a:srgbClr val="990033"/>
                </a:solidFill>
              </a:rPr>
              <a:t>Division 2: 200+ teams</a:t>
            </a:r>
            <a:endParaRPr lang="cs-CZ" dirty="0">
              <a:solidFill>
                <a:srgbClr val="990033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990033"/>
                </a:solidFill>
              </a:rPr>
              <a:t>		- </a:t>
            </a:r>
            <a:r>
              <a:rPr lang="en-US" dirty="0">
                <a:solidFill>
                  <a:srgbClr val="990033"/>
                </a:solidFill>
              </a:rPr>
              <a:t>Division 3: 150+ teams</a:t>
            </a:r>
          </a:p>
          <a:p>
            <a:pPr lvl="1"/>
            <a:r>
              <a:rPr lang="en-US" sz="2800" dirty="0">
                <a:solidFill>
                  <a:srgbClr val="990033"/>
                </a:solidFill>
              </a:rPr>
              <a:t>Very rare for players to continue to play professionally after graduating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E6C406-1C5D-4023-AAFF-3B209D881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602" y="1152913"/>
            <a:ext cx="2020478" cy="15193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4857EA-EAC7-405C-90FD-9C95275C5B3A}"/>
              </a:ext>
            </a:extLst>
          </p:cNvPr>
          <p:cNvSpPr txBox="1"/>
          <p:nvPr/>
        </p:nvSpPr>
        <p:spPr>
          <a:xfrm>
            <a:off x="375920" y="543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4094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FB5B6-1C30-40EE-B1F9-5B2A459E5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50069"/>
          </a:xfrm>
        </p:spPr>
        <p:txBody>
          <a:bodyPr/>
          <a:lstStyle/>
          <a:p>
            <a:pPr algn="ctr"/>
            <a:r>
              <a:rPr lang="en-US" dirty="0"/>
              <a:t>ACHA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B08CB-9CF5-4B83-9A50-F1DDC7F5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360" y="942680"/>
            <a:ext cx="10632440" cy="5234283"/>
          </a:xfrm>
        </p:spPr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Spread out across the country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990033"/>
                </a:solidFill>
              </a:rPr>
              <a:t> teams in California, Nevada, Florida, Oklahoma, </a:t>
            </a:r>
            <a:r>
              <a:rPr lang="en-US" dirty="0" err="1">
                <a:solidFill>
                  <a:srgbClr val="990033"/>
                </a:solidFill>
              </a:rPr>
              <a:t>etc</a:t>
            </a:r>
            <a:endParaRPr lang="en-US" dirty="0">
              <a:solidFill>
                <a:srgbClr val="990033"/>
              </a:solidFill>
            </a:endParaRPr>
          </a:p>
          <a:p>
            <a:r>
              <a:rPr lang="en-US" dirty="0">
                <a:solidFill>
                  <a:srgbClr val="990033"/>
                </a:solidFill>
              </a:rPr>
              <a:t>Can provide different/unique university experiences to students who don’t want to attend university in a traditional hockey state.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87F53-45F0-41F0-86D8-FECC20420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910" y="2799762"/>
            <a:ext cx="7218911" cy="2143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873154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32DB3-A268-43A7-B1B3-44C11262E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ACHA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B9A23-1FF2-4F78-9F5F-2CE55F2CB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553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0033"/>
                </a:solidFill>
              </a:rPr>
              <a:t>No scholarships offered. </a:t>
            </a:r>
          </a:p>
          <a:p>
            <a:r>
              <a:rPr lang="en-US" dirty="0">
                <a:solidFill>
                  <a:srgbClr val="990033"/>
                </a:solidFill>
              </a:rPr>
              <a:t>Hockey programs </a:t>
            </a:r>
            <a:r>
              <a:rPr lang="en-US" i="1" dirty="0">
                <a:solidFill>
                  <a:srgbClr val="990033"/>
                </a:solidFill>
              </a:rPr>
              <a:t>may</a:t>
            </a:r>
            <a:r>
              <a:rPr lang="en-US" dirty="0">
                <a:solidFill>
                  <a:srgbClr val="990033"/>
                </a:solidFill>
              </a:rPr>
              <a:t> be partially funded by the university. </a:t>
            </a:r>
          </a:p>
          <a:p>
            <a:r>
              <a:rPr lang="en-US" dirty="0">
                <a:solidFill>
                  <a:srgbClr val="990033"/>
                </a:solidFill>
              </a:rPr>
              <a:t>In almost all cases, players will pay tuition for university + fee to play on the team. </a:t>
            </a:r>
          </a:p>
          <a:p>
            <a:r>
              <a:rPr lang="en-US" dirty="0">
                <a:solidFill>
                  <a:srgbClr val="990033"/>
                </a:solidFill>
              </a:rPr>
              <a:t>This leads to huge differences between how teams are operated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some teams are operated like an NCAA D1 or D3 program, while others are just glorified beer league.</a:t>
            </a:r>
            <a:endParaRPr lang="en-US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060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5708-C9CD-4777-B40F-DC8C1800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Eligibility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693E8-29F4-4AE1-BB96-6B28F8602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2045"/>
            <a:ext cx="7919301" cy="48949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0033"/>
                </a:solidFill>
              </a:rPr>
              <a:t>NCAA (and ACHA) stresses the importance of being a student athlete.</a:t>
            </a:r>
          </a:p>
          <a:p>
            <a:r>
              <a:rPr lang="en-US" dirty="0">
                <a:solidFill>
                  <a:srgbClr val="990033"/>
                </a:solidFill>
              </a:rPr>
              <a:t>Must be a full-time student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990033"/>
                </a:solidFill>
              </a:rPr>
              <a:t> players have to be enrolled in 12 credit hours per semester (usually 4 classes) and must pass 9 credit hours.</a:t>
            </a:r>
          </a:p>
          <a:p>
            <a:r>
              <a:rPr lang="en-US" dirty="0">
                <a:solidFill>
                  <a:srgbClr val="990033"/>
                </a:solidFill>
              </a:rPr>
              <a:t>At the end of each semester your grades are collected by the league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Grades in classes must meet minimum requirements to remain eligible.</a:t>
            </a:r>
            <a:endParaRPr lang="en-US" dirty="0">
              <a:solidFill>
                <a:srgbClr val="990033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0F0A90-606F-4FE3-BD50-6D773AA00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023" y="1496504"/>
            <a:ext cx="3228286" cy="2152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43536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569C4-26B1-4FB1-AE2D-3E840823B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Eligibility 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A1D8C-DFDD-4BCB-959A-55720398F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56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0033"/>
                </a:solidFill>
              </a:rPr>
              <a:t>In NCAA Division 1, you usually sit out a year when transferring schools. </a:t>
            </a:r>
          </a:p>
          <a:p>
            <a:r>
              <a:rPr lang="en-US" dirty="0">
                <a:solidFill>
                  <a:srgbClr val="990033"/>
                </a:solidFill>
              </a:rPr>
              <a:t>If played professionally before (Major Junior- WHL, OHL, etc.) then you are a ‘professional’ and can’t play.</a:t>
            </a:r>
          </a:p>
          <a:p>
            <a:r>
              <a:rPr lang="en-US" dirty="0">
                <a:solidFill>
                  <a:srgbClr val="990033"/>
                </a:solidFill>
              </a:rPr>
              <a:t>In the NCAA there is drug testing, but not in ACHA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failed drug test= year suspension.</a:t>
            </a:r>
          </a:p>
          <a:p>
            <a:r>
              <a:rPr lang="en-US" dirty="0">
                <a:solidFill>
                  <a:srgbClr val="990033"/>
                </a:solidFill>
              </a:rPr>
              <a:t>4 Years of Eligibility + 1 red-shirt year if needed.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07225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7E21-9B28-4E62-A1CD-2A2D52A7A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Ice Hockey at Arizona State University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0B770-2EF3-4921-A69C-E25D99451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90033"/>
                </a:solidFill>
              </a:rPr>
              <a:t>2013-14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:</a:t>
            </a:r>
            <a:r>
              <a:rPr lang="en-US" dirty="0">
                <a:solidFill>
                  <a:srgbClr val="990033"/>
                </a:solidFill>
              </a:rPr>
              <a:t> ASU won their first ACHA national championship</a:t>
            </a:r>
          </a:p>
          <a:p>
            <a:r>
              <a:rPr lang="en-US" dirty="0">
                <a:solidFill>
                  <a:srgbClr val="990033"/>
                </a:solidFill>
              </a:rPr>
              <a:t>In November 2014, 32 million US dollars (approximately 700 million CZK) in private donations enabled ASU to transition to NCAA Division 1</a:t>
            </a:r>
          </a:p>
          <a:p>
            <a:pPr lvl="1"/>
            <a:endParaRPr lang="en-US" dirty="0">
              <a:solidFill>
                <a:srgbClr val="990033"/>
              </a:solidFill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en-US" dirty="0">
              <a:solidFill>
                <a:srgbClr val="990033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rgbClr val="990033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22906-C744-485E-B32B-EA69B41A17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r="4379" b="22839"/>
          <a:stretch/>
        </p:blipFill>
        <p:spPr>
          <a:xfrm>
            <a:off x="2733881" y="3657600"/>
            <a:ext cx="6640692" cy="2139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637186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D2E57-F665-4D0C-9F19-ED161AD59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Transition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C43DD-A244-4E45-9F05-3A1331D7B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316" y="1405142"/>
            <a:ext cx="5157787" cy="61971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NCAA Arizona State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9C269-4868-425D-BC91-7417A7A0C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3542" y="2120607"/>
            <a:ext cx="5157787" cy="3684588"/>
          </a:xfrm>
        </p:spPr>
        <p:txBody>
          <a:bodyPr/>
          <a:lstStyle/>
          <a:p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990033"/>
                </a:solidFill>
              </a:rPr>
              <a:t> Average yearly operating cost 2.5 million US (approximately 54.5 million CZK), including scholarships, equipment, travel.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5E46E7-9F9A-408F-9F27-6F97BF97DA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44297" y="1310872"/>
            <a:ext cx="5576020" cy="61971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ACHA Arizona State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79EBC-767A-4678-A980-089B20AF0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68096" y="2026337"/>
            <a:ext cx="6422797" cy="3684588"/>
          </a:xfrm>
        </p:spPr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Received approximately 20,000 US (about 436,000 CZK) per year in funding from the university</a:t>
            </a:r>
            <a:endParaRPr lang="en-US" dirty="0">
              <a:solidFill>
                <a:srgbClr val="990033"/>
              </a:solidFill>
              <a:sym typeface="Wingdings" panose="05000000000000000000" pitchFamily="2" charset="2"/>
            </a:endParaRPr>
          </a:p>
          <a:p>
            <a:r>
              <a:rPr lang="en-US" dirty="0">
                <a:solidFill>
                  <a:srgbClr val="990033"/>
                </a:solidFill>
              </a:rPr>
              <a:t>Rest of the money came from players/fundraising/ticket sales. </a:t>
            </a:r>
          </a:p>
          <a:p>
            <a:r>
              <a:rPr lang="en-US" dirty="0">
                <a:solidFill>
                  <a:srgbClr val="990033"/>
                </a:solidFill>
              </a:rPr>
              <a:t>Cost per player was between 2,000/3,000 a year, plus tuition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6F0CE6-CBAE-4495-9854-AE079AB97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1" y="30957"/>
            <a:ext cx="1476849" cy="147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49792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634F5-3FF9-4BA3-AE6D-6B55FD46D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First NCAA D1 school west of Colorado (excluding Alaska) to have an ice hockey team.</a:t>
            </a:r>
          </a:p>
          <a:p>
            <a:r>
              <a:rPr lang="en-US" dirty="0">
                <a:solidFill>
                  <a:srgbClr val="990033"/>
                </a:solidFill>
              </a:rPr>
              <a:t> Start of plan to expand NCAA to all of the country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990033"/>
                </a:solidFill>
              </a:rPr>
              <a:t> so far no other teams have joined.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52741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DC3DE-39B9-440A-8B89-3006EF7CF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345" y="837652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Every year there are more than 550 university hockey teams playing in the US.</a:t>
            </a:r>
          </a:p>
          <a:p>
            <a:r>
              <a:rPr lang="en-US" dirty="0">
                <a:solidFill>
                  <a:srgbClr val="990033"/>
                </a:solidFill>
              </a:rPr>
              <a:t>Differences between the levels of competition can vary greatly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the lowest level D1 teams and the highest level D3 teams are probably comparable</a:t>
            </a:r>
            <a:r>
              <a:rPr lang="en-US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a high-level ACHA D1 team could play against an average NCAA D3 team.</a:t>
            </a:r>
          </a:p>
          <a:p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But in general, NCAA Division 1 teams are by far the best.</a:t>
            </a:r>
          </a:p>
          <a:p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EUHL= comparable to the top teams in the ACHA</a:t>
            </a:r>
          </a:p>
          <a:p>
            <a:endParaRPr lang="en-US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4481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85657-100A-44AC-920A-8EC593CE4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 bit about myself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2DD3-69F4-42F8-AC60-1985A047A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273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Played 3 years of Division I ACHA at Arizona State University</a:t>
            </a:r>
          </a:p>
          <a:p>
            <a:r>
              <a:rPr lang="en-US" dirty="0">
                <a:solidFill>
                  <a:srgbClr val="990033"/>
                </a:solidFill>
              </a:rPr>
              <a:t>2009-10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: </a:t>
            </a:r>
            <a:r>
              <a:rPr lang="en-US" dirty="0">
                <a:solidFill>
                  <a:srgbClr val="990033"/>
                </a:solidFill>
              </a:rPr>
              <a:t> finished #12 in country, made it to final 8 at national tournament</a:t>
            </a:r>
          </a:p>
          <a:p>
            <a:r>
              <a:rPr lang="en-US" dirty="0">
                <a:solidFill>
                  <a:srgbClr val="990033"/>
                </a:solidFill>
              </a:rPr>
              <a:t>2010-11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:</a:t>
            </a:r>
            <a:r>
              <a:rPr lang="en-US" dirty="0">
                <a:solidFill>
                  <a:srgbClr val="990033"/>
                </a:solidFill>
              </a:rPr>
              <a:t> finished #9 in country </a:t>
            </a:r>
          </a:p>
          <a:p>
            <a:r>
              <a:rPr lang="en-US" dirty="0">
                <a:solidFill>
                  <a:srgbClr val="990033"/>
                </a:solidFill>
              </a:rPr>
              <a:t>2011-12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:</a:t>
            </a:r>
            <a:r>
              <a:rPr lang="en-US" dirty="0">
                <a:solidFill>
                  <a:srgbClr val="990033"/>
                </a:solidFill>
              </a:rPr>
              <a:t> finished #4 in country </a:t>
            </a:r>
          </a:p>
          <a:p>
            <a:r>
              <a:rPr lang="en-US" dirty="0">
                <a:solidFill>
                  <a:srgbClr val="990033"/>
                </a:solidFill>
              </a:rPr>
              <a:t>2015- the present: living in Prague and pursuing a Master’s Degree at Charles University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179A2D-BBD1-441A-85AB-55BD52765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0" y="63060"/>
            <a:ext cx="2679700" cy="187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1073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86C41-AFEC-4D80-BAEF-ED2A27C64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en-US" dirty="0"/>
              <a:t>University Sports in America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0D69F-82BF-44DD-A63C-0016D8A0D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98" y="1234094"/>
            <a:ext cx="6880773" cy="339443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990033"/>
                </a:solidFill>
              </a:rPr>
              <a:t>Big business for universities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  </a:t>
            </a:r>
            <a:r>
              <a:rPr lang="en-US" dirty="0">
                <a:solidFill>
                  <a:srgbClr val="990033"/>
                </a:solidFill>
              </a:rPr>
              <a:t>In 2016-17, ASU revenue from athletic department </a:t>
            </a:r>
            <a:br>
              <a:rPr lang="cs-CZ" dirty="0">
                <a:solidFill>
                  <a:srgbClr val="990033"/>
                </a:solidFill>
              </a:rPr>
            </a:br>
            <a:r>
              <a:rPr lang="en-US" dirty="0">
                <a:solidFill>
                  <a:srgbClr val="990033"/>
                </a:solidFill>
              </a:rPr>
              <a:t>(all sports) was more than 100 million US dollars for the first time ever. 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Schools use athletics as a way to build prestige, but also as way to fund their academic departments. </a:t>
            </a:r>
          </a:p>
          <a:p>
            <a:endParaRPr lang="en-US" dirty="0">
              <a:solidFill>
                <a:srgbClr val="990033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109D73-FED1-4D42-BD72-5C4B3DA89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971" y="1240626"/>
            <a:ext cx="4904829" cy="3285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36033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D27A1-5B2F-43A0-A159-2EDE0A911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60" y="711201"/>
            <a:ext cx="9040096" cy="3342326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solidFill>
                  <a:srgbClr val="990033"/>
                </a:solidFill>
              </a:rPr>
              <a:t>University Athletic Conferences have their own television networks that will broadcast many different sports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rgbClr val="990033"/>
                </a:solidFill>
              </a:rPr>
              <a:t>Schools receive money for allowing these games to be broadcast</a:t>
            </a:r>
          </a:p>
          <a:p>
            <a:r>
              <a:rPr lang="en-US" dirty="0">
                <a:solidFill>
                  <a:srgbClr val="990033"/>
                </a:solidFill>
              </a:rPr>
              <a:t>People just love college sports and in many parts of the country people are more interested in university sports than they are in professional sports. </a:t>
            </a:r>
          </a:p>
          <a:p>
            <a:r>
              <a:rPr lang="en-US" dirty="0">
                <a:solidFill>
                  <a:srgbClr val="990033"/>
                </a:solidFill>
              </a:rPr>
              <a:t>For instance, Alabama football averages more than 100,000 fans per home game.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E0CAE-55F6-4A37-B4D9-9E46F0A83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54" y="2313888"/>
            <a:ext cx="1866900" cy="186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21C710-40BA-487D-ACCF-13E1BD573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258" y="524989"/>
            <a:ext cx="18573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0533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E3CDA-E963-4F09-B72E-DEC929FE0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599" y="701041"/>
            <a:ext cx="9222033" cy="3710704"/>
          </a:xfrm>
        </p:spPr>
        <p:txBody>
          <a:bodyPr/>
          <a:lstStyle/>
          <a:p>
            <a:pPr algn="just"/>
            <a:r>
              <a:rPr lang="en-US" dirty="0">
                <a:solidFill>
                  <a:srgbClr val="990033"/>
                </a:solidFill>
              </a:rPr>
              <a:t>In total, there are more than 480,000 NCAA student-athletes each year. 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Under no circumstances can student athletes receive money from their university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In recent years, there has been lots of controversy regarding schools exploiting athletes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r</a:t>
            </a:r>
            <a:r>
              <a:rPr lang="en-US" dirty="0">
                <a:solidFill>
                  <a:srgbClr val="990033"/>
                </a:solidFill>
              </a:rPr>
              <a:t>ules prohibit athletes from getting paid, yet schools are making millions of dollars. </a:t>
            </a:r>
          </a:p>
          <a:p>
            <a:pPr algn="just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0FEB13-1D4B-4261-AB94-12DABB8E1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851" y="1004792"/>
            <a:ext cx="1784535" cy="175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6533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DC3C-4DAB-4116-ADD7-C27537070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NCAA Division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2AB73-A1AF-45B8-AD5E-57C8177B6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994" y="1439126"/>
            <a:ext cx="8965676" cy="4351338"/>
          </a:xfrm>
        </p:spPr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60 teams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Best of the best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many graduates go on to play professionally: NHL, AHL, ECHL, top European leagues</a:t>
            </a:r>
          </a:p>
          <a:p>
            <a:pPr algn="just"/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According to the NCAA, “</a:t>
            </a:r>
            <a:r>
              <a:rPr lang="en-US" dirty="0">
                <a:solidFill>
                  <a:srgbClr val="990033"/>
                </a:solidFill>
              </a:rPr>
              <a:t>In 2018, 31% of players on active NHL rosters played college hockey (all Division I)”</a:t>
            </a:r>
          </a:p>
          <a:p>
            <a:pPr lvl="3"/>
            <a:r>
              <a:rPr lang="en-US" dirty="0">
                <a:solidFill>
                  <a:srgbClr val="990033"/>
                </a:solidFill>
              </a:rPr>
              <a:t>In 2000, this number was just 20%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university hockey has become a more realistic way to launch a professional career</a:t>
            </a:r>
            <a:endParaRPr lang="en-US" dirty="0">
              <a:solidFill>
                <a:srgbClr val="990033"/>
              </a:solidFill>
            </a:endParaRPr>
          </a:p>
          <a:p>
            <a:pPr marL="1828800" lvl="4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1828800" lvl="4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994131-D867-49F4-BA80-31DF5C2E9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434" y="902950"/>
            <a:ext cx="2728566" cy="196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5352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1D46C-E2B7-45C7-B507-F26B5BB0A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NCAA Division 1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6E7CB-F029-4CBC-A881-21282D007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483"/>
            <a:ext cx="10515600" cy="332141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990033"/>
                </a:solidFill>
              </a:rPr>
              <a:t>Division 1 schools can offer scholarships. 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In reality, not every player receives a full (or even partial scholarship)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Scholarships are renewed/changed every year</a:t>
            </a:r>
            <a:r>
              <a:rPr lang="cs-CZ" dirty="0">
                <a:solidFill>
                  <a:srgbClr val="990033"/>
                </a:solidFill>
              </a:rPr>
              <a:t> </a:t>
            </a:r>
            <a:r>
              <a:rPr lang="en-US" dirty="0">
                <a:solidFill>
                  <a:srgbClr val="990033"/>
                </a:solidFill>
                <a:sym typeface="Wingdings" panose="05000000000000000000" pitchFamily="2" charset="2"/>
              </a:rPr>
              <a:t> a player</a:t>
            </a:r>
            <a:r>
              <a:rPr lang="en-US" dirty="0">
                <a:solidFill>
                  <a:srgbClr val="990033"/>
                </a:solidFill>
              </a:rPr>
              <a:t> could start with a full scholarship, but after a poor season you might have to pay the next year.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Playing Division 1 hockey is like a full-time job. Strict training schedule of both on and off-ice training that has to be followed every day.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65732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154E-D335-4C7D-BE2B-A1B2088D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NCAA Division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BE3A1-01DD-45EF-9739-05470CDC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808"/>
            <a:ext cx="10515600" cy="421608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0033"/>
                </a:solidFill>
              </a:rPr>
              <a:t>84 teams, mostly on the East Coast and in the Midwest (traditional hockey states)</a:t>
            </a:r>
          </a:p>
          <a:p>
            <a:r>
              <a:rPr lang="en-US" dirty="0">
                <a:solidFill>
                  <a:srgbClr val="990033"/>
                </a:solidFill>
              </a:rPr>
              <a:t>No scholarships offered. But hockey programs are completely funded by the university, so players don’t pay to play</a:t>
            </a:r>
          </a:p>
          <a:p>
            <a:r>
              <a:rPr lang="en-US" dirty="0">
                <a:solidFill>
                  <a:srgbClr val="990033"/>
                </a:solidFill>
              </a:rPr>
              <a:t>Most D3 schools are smaller universities that can’t afford the enormous costs of running a D1 program. </a:t>
            </a:r>
          </a:p>
          <a:p>
            <a:endParaRPr lang="en-US" dirty="0">
              <a:solidFill>
                <a:srgbClr val="990033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71655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7F9AF-BD12-4E41-91D1-43EBD64E6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NCAA Division 3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91B32-04BA-4565-BC16-49E38465E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394"/>
            <a:ext cx="10515600" cy="2303315"/>
          </a:xfrm>
        </p:spPr>
        <p:txBody>
          <a:bodyPr/>
          <a:lstStyle/>
          <a:p>
            <a:pPr algn="just"/>
            <a:r>
              <a:rPr lang="en-US" dirty="0">
                <a:solidFill>
                  <a:srgbClr val="990033"/>
                </a:solidFill>
              </a:rPr>
              <a:t>A few players each year will go on to play professional, but usually lower levels (ECHL, SPHL, lower leagues in Europe)</a:t>
            </a:r>
          </a:p>
          <a:p>
            <a:pPr algn="just"/>
            <a:r>
              <a:rPr lang="en-US" dirty="0">
                <a:solidFill>
                  <a:srgbClr val="990033"/>
                </a:solidFill>
              </a:rPr>
              <a:t>In general, players who decide to play Division 3 don’t expect to continue their career professionally after graduation</a:t>
            </a:r>
          </a:p>
        </p:txBody>
      </p:sp>
    </p:spTree>
    <p:extLst>
      <p:ext uri="{BB962C8B-B14F-4D97-AF65-F5344CB8AC3E}">
        <p14:creationId xmlns:p14="http://schemas.microsoft.com/office/powerpoint/2010/main" val="197752525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2133</TotalTime>
  <Words>982</Words>
  <Application>Microsoft Office PowerPoint</Application>
  <PresentationFormat>Širokoúhlá obrazovka</PresentationFormat>
  <Paragraphs>90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University Hockey in the United States: from NCAA D1 to NCAA D3 to the ACHA </vt:lpstr>
      <vt:lpstr>A bit about myself</vt:lpstr>
      <vt:lpstr>University Sports in America</vt:lpstr>
      <vt:lpstr>Prezentace aplikace PowerPoint</vt:lpstr>
      <vt:lpstr>Prezentace aplikace PowerPoint</vt:lpstr>
      <vt:lpstr>NCAA Division 1</vt:lpstr>
      <vt:lpstr>NCAA Division 1 Continued</vt:lpstr>
      <vt:lpstr>NCAA Division 3</vt:lpstr>
      <vt:lpstr>NCAA Division 3 Continued</vt:lpstr>
      <vt:lpstr>ACHA</vt:lpstr>
      <vt:lpstr>ACHA Continued</vt:lpstr>
      <vt:lpstr>ACHA Continued</vt:lpstr>
      <vt:lpstr>Eligibility Requirements</vt:lpstr>
      <vt:lpstr>Eligibility Continued </vt:lpstr>
      <vt:lpstr>Ice Hockey at Arizona State University </vt:lpstr>
      <vt:lpstr>The Transition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Hockey in the United States: from NCAA D1 to NCAA D3 to ACHA</dc:title>
  <dc:creator>Patrick Rogan</dc:creator>
  <cp:lastModifiedBy>Michaela Příhonská</cp:lastModifiedBy>
  <cp:revision>22</cp:revision>
  <dcterms:created xsi:type="dcterms:W3CDTF">2018-09-18T10:52:35Z</dcterms:created>
  <dcterms:modified xsi:type="dcterms:W3CDTF">2018-09-24T08:14:35Z</dcterms:modified>
</cp:coreProperties>
</file>